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37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9" r:id="rId3"/>
    <p:sldId id="262" r:id="rId4"/>
    <p:sldId id="261" r:id="rId5"/>
    <p:sldId id="279" r:id="rId6"/>
    <p:sldId id="290" r:id="rId7"/>
    <p:sldId id="280" r:id="rId8"/>
    <p:sldId id="316" r:id="rId9"/>
    <p:sldId id="317" r:id="rId10"/>
    <p:sldId id="318" r:id="rId11"/>
    <p:sldId id="281" r:id="rId12"/>
    <p:sldId id="283" r:id="rId13"/>
    <p:sldId id="284" r:id="rId14"/>
    <p:sldId id="291" r:id="rId15"/>
    <p:sldId id="311" r:id="rId16"/>
    <p:sldId id="312" r:id="rId17"/>
    <p:sldId id="313" r:id="rId18"/>
    <p:sldId id="314" r:id="rId19"/>
    <p:sldId id="315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26"/>
    <a:srgbClr val="69A12B"/>
    <a:srgbClr val="7ABC32"/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Målinger sikrer,</a:t>
            </a:r>
            <a:r>
              <a:rPr lang="da-DK" baseline="0" dirty="0" smtClean="0"/>
              <a:t> at man f.eks. Bliver belønnet for at have rigtigt effektive efterafgrøder eller en rigtig god gødningsudnyttelsen.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Målinger betyder også, at mange nye virkemidler kan tages i anvendelse – også selv om de ikke er officielt godkendte – når bare de er lovlige. Det kan f.eks. Være en række varianter af drænvandsvirkemidler – forskellige typer vådområder, randzoner med kvælstoffjernelse. </a:t>
            </a:r>
            <a:r>
              <a:rPr lang="da-DK" baseline="0" dirty="0" err="1" smtClean="0"/>
              <a:t>Elller</a:t>
            </a:r>
            <a:r>
              <a:rPr lang="da-DK" baseline="0" dirty="0" smtClean="0"/>
              <a:t> noget så enkelt som blot at lade drænvandet om vinteren løber ud over engen – i stedet for at drænene fører drænvandet helt ud til vandløbet. Det vil givetvis fjerne kvælstof, men den enkelte landmand bliver kun belønnet for det, hvis der måles.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>
          <a:xfrm>
            <a:off x="3849688" y="0"/>
            <a:ext cx="2946400" cy="4967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326BDA-7CC1-49A8-8411-F2A8023111F5}" type="datetime2">
              <a:rPr lang="da-DK" smtClean="0"/>
              <a:pPr>
                <a:defRPr/>
              </a:pPr>
              <a:t>10. november 2015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2126E-B258-4FB1-9E97-08F8F1C30157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941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da-DK" smtClean="0">
                <a:solidFill>
                  <a:prstClr val="black"/>
                </a:solidFill>
              </a:rPr>
              <a:pPr/>
              <a:t>15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7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6ABC-5102-4B0C-8842-3908384DF1CD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77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 forside med logo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4" name="Billede 13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172200"/>
            <a:ext cx="1714500" cy="388739"/>
          </a:xfrm>
          <a:prstGeom prst="rect">
            <a:avLst/>
          </a:prstGeom>
        </p:spPr>
      </p:pic>
      <p:sp>
        <p:nvSpPr>
          <p:cNvPr id="12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0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9636"/>
            <a:ext cx="9144000" cy="4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70248" y="6492875"/>
            <a:ext cx="21336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9B7EF3-B023-4829-8A6F-99DBBBEDC9AD}" type="datetime2">
              <a:rPr lang="da-DK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1"/>
          </p:nvPr>
        </p:nvSpPr>
        <p:spPr>
          <a:xfrm>
            <a:off x="301898" y="6492875"/>
            <a:ext cx="8255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876A2-58FF-4631-9985-D3CD04231D87}" type="slidenum">
              <a:rPr lang="da-DK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...</a:t>
            </a:r>
            <a:r>
              <a:rPr lang="da-DK"/>
              <a:t>|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2"/>
          </p:nvPr>
        </p:nvSpPr>
        <p:spPr>
          <a:xfrm>
            <a:off x="951681" y="1484784"/>
            <a:ext cx="7716018" cy="396014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633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7"/>
          </p:nvPr>
        </p:nvSpPr>
        <p:spPr>
          <a:xfrm>
            <a:off x="971550" y="2124075"/>
            <a:ext cx="7715250" cy="4184650"/>
          </a:xfrm>
        </p:spPr>
        <p:txBody>
          <a:bodyPr/>
          <a:lstStyle>
            <a:lvl1pPr marL="447675" indent="-447675">
              <a:defRPr/>
            </a:lvl1pPr>
            <a:lvl2pPr marL="863600" indent="-415925">
              <a:defRPr/>
            </a:lvl2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5797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31" name="Picture 7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733" y="6105968"/>
            <a:ext cx="1116262" cy="5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m\Dropbox\Power Point\SEGES\SEGES_pptsvin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159" y="6033927"/>
            <a:ext cx="1150139" cy="6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</a:t>
            </a:r>
            <a:r>
              <a:rPr lang="da-DK" noProof="0" dirty="0" err="1" smtClean="0"/>
              <a:t>herQ</a:t>
            </a:r>
            <a:r>
              <a:rPr lang="da-DK" noProof="0" dirty="0" smtClean="0"/>
              <a:t>:\</a:t>
            </a:r>
            <a:r>
              <a:rPr lang="da-DK" noProof="0" dirty="0" err="1" smtClean="0"/>
              <a:t>SEGES_Visuel_identitet</a:t>
            </a:r>
            <a:r>
              <a:rPr lang="da-DK" noProof="0" dirty="0" smtClean="0"/>
              <a:t>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" name="Billede 9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7" name="Billede 6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401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pPr/>
              <a:t>10-11-2015</a:t>
            </a:fld>
            <a:endParaRPr lang="da-DK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pPr/>
              <a:t>‹nr.›</a:t>
            </a:fld>
            <a:endParaRPr lang="da-DK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8" name="Billede 7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grafik2.png"/>
          <p:cNvPicPr>
            <a:picLocks noChangeAspect="1"/>
          </p:cNvPicPr>
          <p:nvPr/>
        </p:nvPicPr>
        <p:blipFill>
          <a:blip r:embed="rId1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indsætte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 smtClean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" name="Billede 9" descr="Seges_logo_RGB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608584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9" r:id="rId4"/>
    <p:sldLayoutId id="2147483667" r:id="rId5"/>
    <p:sldLayoutId id="2147483655" r:id="rId6"/>
    <p:sldLayoutId id="2147483651" r:id="rId7"/>
    <p:sldLayoutId id="2147483652" r:id="rId8"/>
    <p:sldLayoutId id="2147483658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uact=8&amp;ved=0CAcQjRw&amp;url=http://mobil.nu/artikel/facebook-vil-nu-kraeve-ret-til-at-laese-dine-smser-og-aendre-i-din-kalender-46212&amp;ei=hcIKVavyC8SHPYy-gbAM&amp;bvm=bv.88528373,d.ZWU&amp;psig=AFQjCNETZlod1Cnw8ig3xyIs8YfW8w2CgQ&amp;ust=1426854907231003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Emissionsbaseret Kvælstof- og arealregulering (GUDP projekt)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252962" y="2996952"/>
            <a:ext cx="5031804" cy="864096"/>
          </a:xfrm>
        </p:spPr>
        <p:txBody>
          <a:bodyPr/>
          <a:lstStyle/>
          <a:p>
            <a:r>
              <a:rPr lang="da-DK" dirty="0" smtClean="0"/>
              <a:t>Søren Kolind Hvid</a:t>
            </a:r>
            <a:br>
              <a:rPr lang="da-DK" dirty="0" smtClean="0"/>
            </a:br>
            <a:r>
              <a:rPr lang="da-DK" dirty="0" smtClean="0"/>
              <a:t>SEGES Planter &amp; Miljø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 smtClean="0"/>
              <a:t>Møde i Miljøstyrelsen</a:t>
            </a:r>
            <a:br>
              <a:rPr lang="da-DK" dirty="0" smtClean="0"/>
            </a:br>
            <a:r>
              <a:rPr lang="da-DK" dirty="0" smtClean="0"/>
              <a:t>20. marts 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dsholder til billede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dsholder til billede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12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026" y="1531353"/>
            <a:ext cx="8636453" cy="495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25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269776"/>
            <a:ext cx="7975600" cy="1143000"/>
          </a:xfrm>
        </p:spPr>
        <p:txBody>
          <a:bodyPr/>
          <a:lstStyle/>
          <a:p>
            <a:r>
              <a:rPr lang="da-DK" u="sng" dirty="0" smtClean="0"/>
              <a:t>Udfordring 2:</a:t>
            </a:r>
            <a:r>
              <a:rPr lang="da-DK" dirty="0" smtClean="0"/>
              <a:t> Geografisk afgrænsning af måleområde (2)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91" y="1484784"/>
            <a:ext cx="5051453" cy="49495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6012160" y="1412776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Pletdræning.</a:t>
            </a:r>
          </a:p>
          <a:p>
            <a:r>
              <a:rPr lang="da-DK" sz="2400" dirty="0" smtClean="0"/>
              <a:t>Vanskeligt at</a:t>
            </a:r>
          </a:p>
          <a:p>
            <a:r>
              <a:rPr lang="da-DK" sz="2400" dirty="0" smtClean="0"/>
              <a:t>afgrænse</a:t>
            </a:r>
          </a:p>
          <a:p>
            <a:r>
              <a:rPr lang="da-DK" sz="2400" dirty="0" smtClean="0"/>
              <a:t>drænoplandet.</a:t>
            </a:r>
          </a:p>
          <a:p>
            <a:r>
              <a:rPr lang="da-DK" sz="2400" dirty="0" smtClean="0"/>
              <a:t>Ofte stort bidrag</a:t>
            </a:r>
          </a:p>
          <a:p>
            <a:r>
              <a:rPr lang="da-DK" sz="2400" dirty="0" smtClean="0"/>
              <a:t>af grundvand</a:t>
            </a:r>
            <a:br>
              <a:rPr lang="da-DK" sz="2400" dirty="0" smtClean="0"/>
            </a:br>
            <a:r>
              <a:rPr lang="da-DK" sz="2400" dirty="0" smtClean="0"/>
              <a:t>– evt. fra nabo.</a:t>
            </a:r>
          </a:p>
          <a:p>
            <a:endParaRPr lang="da-DK" sz="2400" dirty="0"/>
          </a:p>
          <a:p>
            <a:r>
              <a:rPr lang="da-DK" sz="2400" dirty="0" smtClean="0"/>
              <a:t>Samme udfordring ved måling i grøfter og små vandløb.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92006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3:</a:t>
            </a:r>
            <a:r>
              <a:rPr lang="da-DK" dirty="0" smtClean="0"/>
              <a:t> Krav til  målemetoder, målesteder og databearbejdnin</a:t>
            </a:r>
            <a:r>
              <a:rPr lang="da-DK" dirty="0"/>
              <a:t>g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2257790"/>
            <a:ext cx="8354888" cy="2539362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Krav til måling i dræn og vandløb</a:t>
            </a:r>
          </a:p>
          <a:p>
            <a:pPr lvl="1"/>
            <a:r>
              <a:rPr lang="da-DK" dirty="0"/>
              <a:t>Måling af afstrømning og koncentration </a:t>
            </a:r>
            <a:r>
              <a:rPr lang="da-DK" dirty="0" smtClean="0"/>
              <a:t> - målehyppighed </a:t>
            </a:r>
            <a:r>
              <a:rPr lang="da-DK" dirty="0"/>
              <a:t>mv</a:t>
            </a:r>
            <a:r>
              <a:rPr lang="da-DK" dirty="0" smtClean="0"/>
              <a:t>.</a:t>
            </a:r>
            <a:endParaRPr lang="da-DK" dirty="0"/>
          </a:p>
          <a:p>
            <a:r>
              <a:rPr lang="da-DK" dirty="0" smtClean="0"/>
              <a:t>Afgrænsning af opland til målested</a:t>
            </a:r>
          </a:p>
          <a:p>
            <a:r>
              <a:rPr lang="da-DK" dirty="0" smtClean="0"/>
              <a:t>Korrektion </a:t>
            </a:r>
            <a:r>
              <a:rPr lang="da-DK" dirty="0"/>
              <a:t>for </a:t>
            </a:r>
            <a:r>
              <a:rPr lang="da-DK" dirty="0" smtClean="0"/>
              <a:t>kvælstofretention nedstrøms målestedet</a:t>
            </a:r>
          </a:p>
          <a:p>
            <a:r>
              <a:rPr lang="da-DK" dirty="0" smtClean="0"/>
              <a:t>Korrektion for evt. </a:t>
            </a:r>
            <a:r>
              <a:rPr lang="da-DK" dirty="0" err="1" smtClean="0"/>
              <a:t>umålt</a:t>
            </a:r>
            <a:r>
              <a:rPr lang="da-DK" dirty="0" smtClean="0"/>
              <a:t> udledning.</a:t>
            </a:r>
            <a:endParaRPr lang="da-DK" dirty="0"/>
          </a:p>
          <a:p>
            <a:r>
              <a:rPr lang="da-DK" dirty="0" smtClean="0"/>
              <a:t>Klimanormalisering af måleresultat.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1424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Koncepter for måling i vandløb, dræn og rodzone (N-min) beskrives i GUDP projektet.</a:t>
            </a:r>
            <a:endParaRPr lang="da-DK" sz="2400" b="1" dirty="0"/>
          </a:p>
        </p:txBody>
      </p:sp>
      <p:grpSp>
        <p:nvGrpSpPr>
          <p:cNvPr id="8" name="Gruppe 7"/>
          <p:cNvGrpSpPr/>
          <p:nvPr/>
        </p:nvGrpSpPr>
        <p:grpSpPr>
          <a:xfrm>
            <a:off x="2339752" y="5358998"/>
            <a:ext cx="4972637" cy="1739243"/>
            <a:chOff x="2771800" y="4950000"/>
            <a:chExt cx="5332677" cy="2007392"/>
          </a:xfrm>
        </p:grpSpPr>
        <p:pic>
          <p:nvPicPr>
            <p:cNvPr id="9" name="Picture 4" descr="C:\Users\skh\Pictures\Vandløb_målestation\Billeder\Maaling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8" y="4950000"/>
              <a:ext cx="2160240" cy="200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6876256" y="4958074"/>
              <a:ext cx="12282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Foto: Bioscience</a:t>
              </a:r>
              <a:endParaRPr lang="da-DK" sz="1100" dirty="0"/>
            </a:p>
          </p:txBody>
        </p:sp>
        <p:pic>
          <p:nvPicPr>
            <p:cNvPr id="11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4950000"/>
              <a:ext cx="2037469" cy="1908000"/>
            </a:xfrm>
            <a:prstGeom prst="rect">
              <a:avLst/>
            </a:prstGeom>
            <a:noFill/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1356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4229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4:</a:t>
            </a:r>
            <a:r>
              <a:rPr lang="da-DK" dirty="0" smtClean="0"/>
              <a:t> Målinger som grundlag for kvælstofregulering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8132" y="2275422"/>
            <a:ext cx="8077200" cy="1873658"/>
          </a:xfrm>
        </p:spPr>
        <p:txBody>
          <a:bodyPr>
            <a:normAutofit/>
          </a:bodyPr>
          <a:lstStyle/>
          <a:p>
            <a:r>
              <a:rPr lang="da-DK" dirty="0" smtClean="0"/>
              <a:t>Kvote på kvælstofudledning</a:t>
            </a:r>
          </a:p>
          <a:p>
            <a:r>
              <a:rPr lang="da-DK" dirty="0" smtClean="0"/>
              <a:t>Målinger som kontrol </a:t>
            </a:r>
          </a:p>
          <a:p>
            <a:pPr lvl="1"/>
            <a:r>
              <a:rPr lang="da-DK" dirty="0" smtClean="0"/>
              <a:t>Sanktioner ved overskridelser?</a:t>
            </a:r>
          </a:p>
          <a:p>
            <a:r>
              <a:rPr lang="da-DK" dirty="0" smtClean="0"/>
              <a:t>Målinger som grundlag for dosering af virkemidler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9600" y="1412776"/>
            <a:ext cx="673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Hvordan omsættes måleresultater til rammer</a:t>
            </a:r>
            <a:br>
              <a:rPr lang="da-DK" sz="2400" b="1" dirty="0" smtClean="0"/>
            </a:br>
            <a:r>
              <a:rPr lang="da-DK" sz="2400" b="1" dirty="0" smtClean="0"/>
              <a:t>for produktionen på den enkelte bedrift?</a:t>
            </a:r>
            <a:endParaRPr lang="da-DK" sz="2400" b="1" dirty="0"/>
          </a:p>
        </p:txBody>
      </p:sp>
      <p:pic>
        <p:nvPicPr>
          <p:cNvPr id="10" name="Picture 2" descr="S:\5 Overheads\2014\Plantekongres\Landsplanteavlsmøde\grafik\yara sæk - no name it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778670"/>
            <a:ext cx="3240360" cy="30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30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077200" cy="1143000"/>
          </a:xfrm>
        </p:spPr>
        <p:txBody>
          <a:bodyPr>
            <a:normAutofit/>
          </a:bodyPr>
          <a:lstStyle/>
          <a:p>
            <a:r>
              <a:rPr lang="da-DK" sz="3000" dirty="0" smtClean="0"/>
              <a:t>Foreløbig anbefaling vedr. emissionsbaseret regulering</a:t>
            </a:r>
            <a:endParaRPr lang="da-DK" sz="30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628800"/>
            <a:ext cx="8077200" cy="2520280"/>
          </a:xfrm>
        </p:spPr>
        <p:txBody>
          <a:bodyPr/>
          <a:lstStyle/>
          <a:p>
            <a:r>
              <a:rPr lang="da-DK" dirty="0" smtClean="0"/>
              <a:t>Virkemidlerne skal væk fra dyrkningsfladen.</a:t>
            </a:r>
          </a:p>
          <a:p>
            <a:r>
              <a:rPr lang="da-DK" dirty="0" smtClean="0"/>
              <a:t>Individuelle udledningskvoter er problematiske.</a:t>
            </a:r>
          </a:p>
          <a:p>
            <a:r>
              <a:rPr lang="da-DK" dirty="0" smtClean="0"/>
              <a:t>Målinger på bedriftsniveau (individuelt) er</a:t>
            </a:r>
            <a:br>
              <a:rPr lang="da-DK" dirty="0" smtClean="0"/>
            </a:br>
            <a:r>
              <a:rPr lang="da-DK" dirty="0" smtClean="0"/>
              <a:t>næppe en farbar vej i ny kvælstofregulering!</a:t>
            </a:r>
          </a:p>
          <a:p>
            <a:r>
              <a:rPr lang="da-DK" dirty="0" smtClean="0"/>
              <a:t>Gerne flere målinger i vandløb til monitering af effekt af virkemidler uden for dyrkningsfladen.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63"/>
          <a:stretch/>
        </p:blipFill>
        <p:spPr bwMode="auto">
          <a:xfrm>
            <a:off x="720064" y="4320000"/>
            <a:ext cx="4428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5580112" y="5264668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Tak for opmærksomheden!</a:t>
            </a:r>
            <a:endParaRPr lang="da-DK" dirty="0"/>
          </a:p>
        </p:txBody>
      </p:sp>
      <p:pic>
        <p:nvPicPr>
          <p:cNvPr id="3074" name="Picture 2" descr="http://cdn.mobilaps.dk/wp-content/uploads/2013/06/tommelfinger-ned-610x31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2607" y="2564904"/>
            <a:ext cx="78180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57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7" y="462279"/>
            <a:ext cx="8440737" cy="614460"/>
          </a:xfrm>
        </p:spPr>
        <p:txBody>
          <a:bodyPr/>
          <a:lstStyle/>
          <a:p>
            <a:r>
              <a:rPr lang="da-DK" sz="2000" dirty="0" smtClean="0"/>
              <a:t>Viborg-oplandet</a:t>
            </a:r>
            <a:endParaRPr lang="da-DK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3" y="462279"/>
            <a:ext cx="3307743" cy="4141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412776"/>
            <a:ext cx="2006960" cy="2339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TN prøver fra vandløb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" t="8550" r="27604" b="3640"/>
          <a:stretch/>
        </p:blipFill>
        <p:spPr bwMode="auto">
          <a:xfrm>
            <a:off x="107505" y="1724657"/>
            <a:ext cx="5585245" cy="460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291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2427" y="462279"/>
            <a:ext cx="8440737" cy="614460"/>
          </a:xfrm>
        </p:spPr>
        <p:txBody>
          <a:bodyPr/>
          <a:lstStyle/>
          <a:p>
            <a:r>
              <a:rPr lang="da-DK" sz="2000" dirty="0" err="1" smtClean="0"/>
              <a:t>fillerup</a:t>
            </a:r>
            <a:r>
              <a:rPr lang="da-DK" sz="2000" dirty="0" smtClean="0"/>
              <a:t>-oplandet</a:t>
            </a:r>
            <a:endParaRPr lang="da-DK" sz="20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4294967295"/>
          </p:nvPr>
        </p:nvSpPr>
        <p:spPr>
          <a:xfrm>
            <a:off x="352426" y="2078567"/>
            <a:ext cx="8440739" cy="3384551"/>
          </a:xfrm>
          <a:prstGeom prst="rect">
            <a:avLst/>
          </a:prstGeom>
        </p:spPr>
        <p:txBody>
          <a:bodyPr/>
          <a:lstStyle/>
          <a:p>
            <a:r>
              <a:rPr lang="da-DK" sz="1400" dirty="0" smtClean="0"/>
              <a:t>- Det blev besluttet at hovedstationen</a:t>
            </a:r>
          </a:p>
          <a:p>
            <a:r>
              <a:rPr lang="da-DK" sz="1400" dirty="0" smtClean="0"/>
              <a:t>   placeres lige opstrøms Odder by.</a:t>
            </a:r>
          </a:p>
          <a:p>
            <a:endParaRPr lang="da-DK" sz="1400" dirty="0" smtClean="0"/>
          </a:p>
          <a:p>
            <a:r>
              <a:rPr lang="da-DK" sz="1400" dirty="0" smtClean="0"/>
              <a:t>- Ingen strøm ved hovedstationen,</a:t>
            </a:r>
          </a:p>
          <a:p>
            <a:r>
              <a:rPr lang="da-DK" sz="1400" dirty="0" smtClean="0"/>
              <a:t>   men en brændselscelle er </a:t>
            </a:r>
          </a:p>
          <a:p>
            <a:r>
              <a:rPr lang="da-DK" sz="1400" dirty="0" smtClean="0"/>
              <a:t>   installeret i stedet. </a:t>
            </a:r>
            <a:endParaRPr lang="da-DK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3159" y="1076740"/>
            <a:ext cx="5595511" cy="518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889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52426" y="2078567"/>
            <a:ext cx="8440739" cy="3384551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- Hovedstationen er nu færdigetableret</a:t>
            </a:r>
            <a:endParaRPr lang="da-DK" dirty="0"/>
          </a:p>
          <a:p>
            <a:r>
              <a:rPr lang="da-DK" dirty="0"/>
              <a:t> </a:t>
            </a:r>
            <a:r>
              <a:rPr lang="da-DK" dirty="0" smtClean="0"/>
              <a:t>  </a:t>
            </a:r>
            <a:r>
              <a:rPr lang="da-DK" dirty="0"/>
              <a:t>m</a:t>
            </a:r>
            <a:r>
              <a:rPr lang="da-DK" dirty="0" smtClean="0"/>
              <a:t>ed strøm, og der tages daglige (3 timers </a:t>
            </a:r>
          </a:p>
          <a:p>
            <a:r>
              <a:rPr lang="da-DK" dirty="0"/>
              <a:t> </a:t>
            </a:r>
            <a:r>
              <a:rPr lang="da-DK" dirty="0" smtClean="0"/>
              <a:t>  </a:t>
            </a:r>
            <a:r>
              <a:rPr lang="da-DK" dirty="0" err="1" smtClean="0"/>
              <a:t>puljede</a:t>
            </a:r>
            <a:r>
              <a:rPr lang="da-DK" dirty="0" smtClean="0"/>
              <a:t>) vandprøver.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7" y="669903"/>
            <a:ext cx="8440737" cy="502847"/>
          </a:xfrm>
        </p:spPr>
        <p:txBody>
          <a:bodyPr/>
          <a:lstStyle/>
          <a:p>
            <a:r>
              <a:rPr lang="da-DK" sz="2000" dirty="0">
                <a:solidFill>
                  <a:srgbClr val="000000"/>
                </a:solidFill>
              </a:rPr>
              <a:t>Sjællands-oplandet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548680"/>
            <a:ext cx="4563056" cy="592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809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92" y="-40578"/>
            <a:ext cx="5568424" cy="699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pe 26"/>
          <p:cNvGrpSpPr/>
          <p:nvPr/>
        </p:nvGrpSpPr>
        <p:grpSpPr>
          <a:xfrm>
            <a:off x="1763688" y="2679303"/>
            <a:ext cx="7466528" cy="1541785"/>
            <a:chOff x="1763688" y="2679303"/>
            <a:chExt cx="7466528" cy="1541785"/>
          </a:xfrm>
        </p:grpSpPr>
        <p:cxnSp>
          <p:nvCxnSpPr>
            <p:cNvPr id="9" name="Lige pilforbindelse 8"/>
            <p:cNvCxnSpPr/>
            <p:nvPr/>
          </p:nvCxnSpPr>
          <p:spPr>
            <a:xfrm flipH="1">
              <a:off x="1763688" y="3140968"/>
              <a:ext cx="3960440" cy="108012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boks 9"/>
            <p:cNvSpPr txBox="1"/>
            <p:nvPr/>
          </p:nvSpPr>
          <p:spPr>
            <a:xfrm>
              <a:off x="5724128" y="2679303"/>
              <a:ext cx="35060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Målebrønd (120 ha)</a:t>
              </a:r>
            </a:p>
            <a:p>
              <a:pPr marL="285750" indent="-285750">
                <a:buFontTx/>
                <a:buChar char="-"/>
              </a:pPr>
              <a:r>
                <a:rPr lang="da-DK" dirty="0" smtClean="0"/>
                <a:t>Synkronmåling i grøft?</a:t>
              </a:r>
            </a:p>
            <a:p>
              <a:pPr marL="285750" indent="-285750">
                <a:buFontTx/>
                <a:buChar char="-"/>
              </a:pPr>
              <a:r>
                <a:rPr lang="da-DK" dirty="0" smtClean="0"/>
                <a:t>Mulighed for minivådområde?</a:t>
              </a:r>
              <a:endParaRPr lang="da-DK" dirty="0"/>
            </a:p>
          </p:txBody>
        </p:sp>
      </p:grpSp>
      <p:grpSp>
        <p:nvGrpSpPr>
          <p:cNvPr id="28" name="Gruppe 27"/>
          <p:cNvGrpSpPr/>
          <p:nvPr/>
        </p:nvGrpSpPr>
        <p:grpSpPr>
          <a:xfrm>
            <a:off x="3851920" y="165275"/>
            <a:ext cx="4845107" cy="806434"/>
            <a:chOff x="3851920" y="165275"/>
            <a:chExt cx="4845107" cy="806434"/>
          </a:xfrm>
        </p:grpSpPr>
        <p:cxnSp>
          <p:nvCxnSpPr>
            <p:cNvPr id="13" name="Lige pilforbindelse 12"/>
            <p:cNvCxnSpPr/>
            <p:nvPr/>
          </p:nvCxnSpPr>
          <p:spPr>
            <a:xfrm flipH="1" flipV="1">
              <a:off x="3851920" y="165275"/>
              <a:ext cx="1980220" cy="48326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boks 15"/>
            <p:cNvSpPr txBox="1"/>
            <p:nvPr/>
          </p:nvSpPr>
          <p:spPr>
            <a:xfrm>
              <a:off x="5832140" y="325378"/>
              <a:ext cx="2864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Evt. flytte nordlige</a:t>
              </a:r>
              <a:br>
                <a:rPr lang="da-DK" dirty="0" smtClean="0"/>
              </a:br>
              <a:r>
                <a:rPr lang="da-DK" dirty="0" smtClean="0"/>
                <a:t>synkronmålestation hertil?</a:t>
              </a: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4019550" y="5548591"/>
            <a:ext cx="3915440" cy="369332"/>
            <a:chOff x="4019550" y="5548591"/>
            <a:chExt cx="3915440" cy="369332"/>
          </a:xfrm>
        </p:grpSpPr>
        <p:cxnSp>
          <p:nvCxnSpPr>
            <p:cNvPr id="17" name="Lige pilforbindelse 16"/>
            <p:cNvCxnSpPr/>
            <p:nvPr/>
          </p:nvCxnSpPr>
          <p:spPr>
            <a:xfrm flipH="1">
              <a:off x="4019550" y="5733256"/>
              <a:ext cx="1704578" cy="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boks 18"/>
            <p:cNvSpPr txBox="1"/>
            <p:nvPr/>
          </p:nvSpPr>
          <p:spPr>
            <a:xfrm>
              <a:off x="5724128" y="5548591"/>
              <a:ext cx="2210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Synkronmålestation</a:t>
              </a:r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4340150" y="2032972"/>
            <a:ext cx="3710256" cy="1756068"/>
            <a:chOff x="4340150" y="2032972"/>
            <a:chExt cx="3710256" cy="1756068"/>
          </a:xfrm>
        </p:grpSpPr>
        <p:sp>
          <p:nvSpPr>
            <p:cNvPr id="20" name="Tekstboks 19"/>
            <p:cNvSpPr txBox="1"/>
            <p:nvPr/>
          </p:nvSpPr>
          <p:spPr>
            <a:xfrm>
              <a:off x="5724128" y="2032972"/>
              <a:ext cx="2326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Mulighed for</a:t>
              </a:r>
            </a:p>
            <a:p>
              <a:r>
                <a:rPr lang="da-DK" dirty="0" smtClean="0"/>
                <a:t>Intelligent randzone?</a:t>
              </a:r>
            </a:p>
          </p:txBody>
        </p:sp>
        <p:cxnSp>
          <p:nvCxnSpPr>
            <p:cNvPr id="21" name="Lige pilforbindelse 20"/>
            <p:cNvCxnSpPr/>
            <p:nvPr/>
          </p:nvCxnSpPr>
          <p:spPr>
            <a:xfrm flipH="1" flipV="1">
              <a:off x="4340150" y="2095981"/>
              <a:ext cx="1383978" cy="180891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ge pilforbindelse 21"/>
            <p:cNvCxnSpPr/>
            <p:nvPr/>
          </p:nvCxnSpPr>
          <p:spPr>
            <a:xfrm flipH="1">
              <a:off x="4340150" y="2419147"/>
              <a:ext cx="1383978" cy="136989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976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4800" cy="720080"/>
          </a:xfrm>
        </p:spPr>
        <p:txBody>
          <a:bodyPr/>
          <a:lstStyle/>
          <a:p>
            <a:r>
              <a:rPr lang="da-DK" dirty="0" smtClean="0"/>
              <a:t>Drænmålinger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971550" y="980728"/>
            <a:ext cx="7715250" cy="5328592"/>
          </a:xfrm>
        </p:spPr>
        <p:txBody>
          <a:bodyPr/>
          <a:lstStyle/>
          <a:p>
            <a:r>
              <a:rPr lang="da-DK" dirty="0" smtClean="0"/>
              <a:t>Norsminde</a:t>
            </a:r>
          </a:p>
          <a:p>
            <a:pPr lvl="1"/>
            <a:r>
              <a:rPr lang="da-DK" dirty="0" smtClean="0"/>
              <a:t>Vibeke Aagaard: 1 m flow + 3 m </a:t>
            </a:r>
            <a:r>
              <a:rPr lang="da-DK" dirty="0" err="1" smtClean="0"/>
              <a:t>konc</a:t>
            </a:r>
            <a:r>
              <a:rPr lang="da-DK" dirty="0" smtClean="0"/>
              <a:t>.</a:t>
            </a:r>
          </a:p>
          <a:p>
            <a:pPr lvl="1"/>
            <a:r>
              <a:rPr lang="da-DK" dirty="0" smtClean="0"/>
              <a:t>Ole Lyngby: 4 m flow  + 4-5 m </a:t>
            </a:r>
            <a:r>
              <a:rPr lang="da-DK" dirty="0" err="1" smtClean="0"/>
              <a:t>konc</a:t>
            </a:r>
            <a:r>
              <a:rPr lang="da-DK" dirty="0" smtClean="0"/>
              <a:t>.</a:t>
            </a:r>
          </a:p>
          <a:p>
            <a:r>
              <a:rPr lang="da-DK" dirty="0" smtClean="0"/>
              <a:t>Sjælland</a:t>
            </a:r>
          </a:p>
          <a:p>
            <a:pPr lvl="1"/>
            <a:r>
              <a:rPr lang="da-DK" dirty="0" smtClean="0"/>
              <a:t>Gyldenholm: 3 m flow + 5-6 m </a:t>
            </a:r>
            <a:r>
              <a:rPr lang="da-DK" dirty="0" err="1" smtClean="0"/>
              <a:t>konc</a:t>
            </a:r>
            <a:r>
              <a:rPr lang="da-DK" dirty="0" smtClean="0"/>
              <a:t>.</a:t>
            </a:r>
          </a:p>
          <a:p>
            <a:pPr lvl="1"/>
            <a:r>
              <a:rPr lang="da-DK" dirty="0" smtClean="0"/>
              <a:t>Katrineholm: 1 m flow + ? m </a:t>
            </a:r>
            <a:r>
              <a:rPr lang="da-DK" dirty="0" err="1" smtClean="0"/>
              <a:t>konc</a:t>
            </a:r>
            <a:r>
              <a:rPr lang="da-DK" dirty="0" smtClean="0"/>
              <a:t>.</a:t>
            </a:r>
          </a:p>
          <a:p>
            <a:pPr lvl="1"/>
            <a:r>
              <a:rPr lang="da-DK" dirty="0" smtClean="0"/>
              <a:t>Pumpet område foreløbig fravalgt</a:t>
            </a:r>
          </a:p>
          <a:p>
            <a:r>
              <a:rPr lang="da-DK" dirty="0" smtClean="0"/>
              <a:t>Viborg</a:t>
            </a:r>
          </a:p>
          <a:p>
            <a:pPr lvl="1"/>
            <a:r>
              <a:rPr lang="da-DK" dirty="0" smtClean="0"/>
              <a:t>Hubert måler evt. på dræn i ådale på 2 bedrifter</a:t>
            </a:r>
          </a:p>
          <a:p>
            <a:r>
              <a:rPr lang="da-DK" dirty="0" smtClean="0"/>
              <a:t>Flowmålere er bestilt (10 ugers leveringstid)</a:t>
            </a:r>
          </a:p>
          <a:p>
            <a:r>
              <a:rPr lang="da-DK" dirty="0" smtClean="0"/>
              <a:t>Aftaler med entreprenører på vej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3501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611561" y="1628800"/>
            <a:ext cx="6048671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Formål: Opnå en mere omkostningseffektiv </a:t>
            </a:r>
            <a:r>
              <a:rPr lang="da-DK" dirty="0" smtClean="0"/>
              <a:t>kvælstofregulering </a:t>
            </a:r>
            <a:r>
              <a:rPr lang="da-DK" dirty="0"/>
              <a:t>ved at udvikle og </a:t>
            </a:r>
            <a:r>
              <a:rPr lang="da-DK" dirty="0" smtClean="0"/>
              <a:t>afprøve </a:t>
            </a:r>
            <a:r>
              <a:rPr lang="da-DK" dirty="0"/>
              <a:t>en emissionsbaseret regulering som </a:t>
            </a:r>
            <a:r>
              <a:rPr lang="da-DK" dirty="0" smtClean="0"/>
              <a:t>en </a:t>
            </a:r>
            <a:r>
              <a:rPr lang="da-DK" u="sng" dirty="0" smtClean="0"/>
              <a:t>tilvalgsmulighed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55371" cy="1143000"/>
          </a:xfrm>
        </p:spPr>
        <p:txBody>
          <a:bodyPr>
            <a:normAutofit/>
          </a:bodyPr>
          <a:lstStyle/>
          <a:p>
            <a:r>
              <a:rPr lang="da-DK" sz="3000" dirty="0"/>
              <a:t>GUDP projekt: Emissionsbaseret kvælstof- og arealregulering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611560" y="3246075"/>
            <a:ext cx="6397927" cy="3351277"/>
            <a:chOff x="947360" y="3246075"/>
            <a:chExt cx="6064835" cy="3351277"/>
          </a:xfrm>
        </p:grpSpPr>
        <p:sp>
          <p:nvSpPr>
            <p:cNvPr id="4" name="Tekstboks 3"/>
            <p:cNvSpPr txBox="1"/>
            <p:nvPr/>
          </p:nvSpPr>
          <p:spPr>
            <a:xfrm>
              <a:off x="947360" y="3246075"/>
              <a:ext cx="52548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dirty="0" smtClean="0"/>
                <a:t>Koncepter for målemetoder udvikles og</a:t>
              </a:r>
              <a:br>
                <a:rPr lang="da-DK" sz="2400" dirty="0" smtClean="0"/>
              </a:br>
              <a:r>
                <a:rPr lang="da-DK" sz="2400" dirty="0" smtClean="0"/>
                <a:t>afprøves i nyt GUDP-projekt (2014-17).</a:t>
              </a:r>
              <a:endParaRPr lang="da-DK" sz="2400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1043608" y="4077072"/>
              <a:ext cx="2110962" cy="2506563"/>
              <a:chOff x="1043608" y="4077072"/>
              <a:chExt cx="2110962" cy="2506563"/>
            </a:xfrm>
          </p:grpSpPr>
          <p:pic>
            <p:nvPicPr>
              <p:cNvPr id="5" name="Picture 2" descr="S:\5 Overheads\DK-kort\Danmarks kort pletfri mørkegroen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4077072"/>
                <a:ext cx="2110962" cy="250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Ellipse 4"/>
              <p:cNvSpPr>
                <a:spLocks noChangeArrowheads="1"/>
              </p:cNvSpPr>
              <p:nvPr/>
            </p:nvSpPr>
            <p:spPr bwMode="auto">
              <a:xfrm>
                <a:off x="1521005" y="5013176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" name="Ellipse 4"/>
              <p:cNvSpPr>
                <a:spLocks noChangeArrowheads="1"/>
              </p:cNvSpPr>
              <p:nvPr/>
            </p:nvSpPr>
            <p:spPr bwMode="auto">
              <a:xfrm>
                <a:off x="1835696" y="5377454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Ellipse 4"/>
              <p:cNvSpPr>
                <a:spLocks noChangeArrowheads="1"/>
              </p:cNvSpPr>
              <p:nvPr/>
            </p:nvSpPr>
            <p:spPr bwMode="auto">
              <a:xfrm>
                <a:off x="2483768" y="5805264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3149469" y="4005064"/>
              <a:ext cx="3862726" cy="2592288"/>
              <a:chOff x="3149469" y="4005064"/>
              <a:chExt cx="3862726" cy="2592288"/>
            </a:xfrm>
          </p:grpSpPr>
          <p:sp>
            <p:nvSpPr>
              <p:cNvPr id="9" name="Pladsholder til indhold 4"/>
              <p:cNvSpPr txBox="1">
                <a:spLocks/>
              </p:cNvSpPr>
              <p:nvPr/>
            </p:nvSpPr>
            <p:spPr bwMode="auto">
              <a:xfrm>
                <a:off x="3154570" y="4533874"/>
                <a:ext cx="3857625" cy="2063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8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8636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2954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7272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1590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da-DK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800" dirty="0" smtClean="0"/>
                  <a:t>Aarhus Universitet, Bioscience</a:t>
                </a:r>
              </a:p>
              <a:p>
                <a:r>
                  <a:rPr lang="da-DK" sz="1800" dirty="0" smtClean="0"/>
                  <a:t>Aarhus Universitet, </a:t>
                </a:r>
                <a:r>
                  <a:rPr lang="da-DK" sz="1800" dirty="0" err="1" smtClean="0"/>
                  <a:t>Agroøkologi</a:t>
                </a:r>
                <a:endParaRPr lang="da-DK" sz="1800" dirty="0" smtClean="0"/>
              </a:p>
              <a:p>
                <a:r>
                  <a:rPr lang="da-DK" sz="1800" dirty="0" smtClean="0"/>
                  <a:t>GEUS</a:t>
                </a:r>
              </a:p>
              <a:p>
                <a:r>
                  <a:rPr lang="da-DK" sz="1800" dirty="0" err="1" smtClean="0"/>
                  <a:t>Sorbisense</a:t>
                </a:r>
                <a:r>
                  <a:rPr lang="da-DK" sz="1800" dirty="0" smtClean="0"/>
                  <a:t> a/s</a:t>
                </a:r>
              </a:p>
              <a:p>
                <a:r>
                  <a:rPr lang="da-DK" sz="1800" dirty="0" err="1" smtClean="0"/>
                  <a:t>Eurofins</a:t>
                </a:r>
                <a:r>
                  <a:rPr lang="da-DK" sz="1800" dirty="0" smtClean="0"/>
                  <a:t> a/s</a:t>
                </a:r>
              </a:p>
              <a:p>
                <a:r>
                  <a:rPr lang="da-DK" sz="1800" dirty="0" smtClean="0"/>
                  <a:t>SEGES P/S</a:t>
                </a:r>
                <a:endParaRPr lang="da-DK" sz="1800" dirty="0"/>
              </a:p>
            </p:txBody>
          </p:sp>
          <p:sp>
            <p:nvSpPr>
              <p:cNvPr id="10" name="Titel 3"/>
              <p:cNvSpPr txBox="1">
                <a:spLocks/>
              </p:cNvSpPr>
              <p:nvPr/>
            </p:nvSpPr>
            <p:spPr bwMode="auto">
              <a:xfrm>
                <a:off x="3149469" y="4005064"/>
                <a:ext cx="3857400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da-DK" sz="2400" b="0" dirty="0" smtClean="0"/>
                  <a:t>Deltagere i GUDP projekt:</a:t>
                </a:r>
                <a:endParaRPr lang="da-DK" sz="2400" b="0" dirty="0"/>
              </a:p>
            </p:txBody>
          </p:sp>
        </p:grpSp>
      </p:grpSp>
      <p:pic>
        <p:nvPicPr>
          <p:cNvPr id="14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0991" y="1733450"/>
            <a:ext cx="2483768" cy="28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boks 14"/>
          <p:cNvSpPr txBox="1"/>
          <p:nvPr/>
        </p:nvSpPr>
        <p:spPr>
          <a:xfrm>
            <a:off x="7952291" y="4594339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Foto: Bioscience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04014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Total drænkortlægning i </a:t>
            </a:r>
            <a:r>
              <a:rPr lang="da-DK" sz="3200" dirty="0" err="1" smtClean="0"/>
              <a:t>pilotoplande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971550" y="1988840"/>
            <a:ext cx="7715250" cy="4184650"/>
          </a:xfrm>
        </p:spPr>
        <p:txBody>
          <a:bodyPr/>
          <a:lstStyle/>
          <a:p>
            <a:r>
              <a:rPr lang="da-DK" dirty="0" smtClean="0"/>
              <a:t>LMO og Gefion har kontaktet alle lodsejere vedr. (næsten) alle marker i </a:t>
            </a:r>
            <a:r>
              <a:rPr lang="da-DK" dirty="0" err="1" smtClean="0"/>
              <a:t>pilotoplandene</a:t>
            </a:r>
            <a:endParaRPr lang="da-DK" dirty="0" smtClean="0"/>
          </a:p>
          <a:p>
            <a:r>
              <a:rPr lang="da-DK" dirty="0" smtClean="0"/>
              <a:t>Drænkort indsamlet (hvis muligt)</a:t>
            </a:r>
          </a:p>
          <a:p>
            <a:r>
              <a:rPr lang="da-DK" dirty="0" smtClean="0"/>
              <a:t>Ellers mundtlige oplysninger om dræning</a:t>
            </a:r>
          </a:p>
          <a:p>
            <a:r>
              <a:rPr lang="da-DK" dirty="0" smtClean="0"/>
              <a:t>Dræningsomfang opgjort som fysisk dækning af markens areal (%)</a:t>
            </a:r>
          </a:p>
          <a:p>
            <a:pPr lvl="1"/>
            <a:r>
              <a:rPr lang="da-DK" dirty="0" smtClean="0"/>
              <a:t>Dræningsomfang (andel af nettonedbør) kan vi ikke sige noget om</a:t>
            </a:r>
          </a:p>
          <a:p>
            <a:pPr lvl="1"/>
            <a:r>
              <a:rPr lang="da-DK" dirty="0" smtClean="0"/>
              <a:t>Drænkort endnu ikke digitaliseret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7831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Formål med drænkortlægning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Kildeopsporing af kvælstofudledning</a:t>
            </a:r>
          </a:p>
          <a:p>
            <a:pPr lvl="1"/>
            <a:r>
              <a:rPr lang="da-DK" dirty="0" smtClean="0"/>
              <a:t>Evt. justering af synkronmålinger i vandløb</a:t>
            </a:r>
          </a:p>
          <a:p>
            <a:r>
              <a:rPr lang="da-DK" dirty="0" smtClean="0"/>
              <a:t>Evt. differentiering af kvælstofretention inden for oplandet</a:t>
            </a:r>
          </a:p>
          <a:p>
            <a:r>
              <a:rPr lang="da-DK" dirty="0" smtClean="0"/>
              <a:t>Grundlag for analyse af potentiale i drænvandsvirkemidler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99939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4032448" cy="1584176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Drænkortlægning</a:t>
            </a:r>
            <a:br>
              <a:rPr lang="da-DK" sz="3200" dirty="0" smtClean="0"/>
            </a:br>
            <a:r>
              <a:rPr lang="da-DK" sz="3200" dirty="0" smtClean="0"/>
              <a:t>Saltø Å</a:t>
            </a:r>
            <a:br>
              <a:rPr lang="da-DK" sz="3200" dirty="0" smtClean="0"/>
            </a:br>
            <a:r>
              <a:rPr lang="da-DK" sz="3200" dirty="0" smtClean="0"/>
              <a:t>oplandet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228" y="-27384"/>
            <a:ext cx="5219095" cy="737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87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Drænkortlægning – Fillerup oplandet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55763"/>
            <a:ext cx="8528292" cy="603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032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148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Drænkortlægning – Viborg oplandet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24933"/>
            <a:ext cx="8640960" cy="611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737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980728"/>
            <a:ext cx="7714800" cy="864096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Dræningsomfang – 3 </a:t>
            </a:r>
            <a:r>
              <a:rPr lang="da-DK" sz="3200" dirty="0" err="1" smtClean="0"/>
              <a:t>pilotoplande</a:t>
            </a:r>
            <a:endParaRPr lang="da-DK" sz="3200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17693799"/>
              </p:ext>
            </p:extLst>
          </p:nvPr>
        </p:nvGraphicFramePr>
        <p:xfrm>
          <a:off x="951806" y="1844824"/>
          <a:ext cx="77152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54"/>
                <a:gridCol w="1728192"/>
                <a:gridCol w="1656184"/>
                <a:gridCol w="1594522"/>
              </a:tblGrid>
              <a:tr h="370840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Saltø</a:t>
                      </a:r>
                      <a:r>
                        <a:rPr lang="da-DK" sz="2400" baseline="0" dirty="0" smtClean="0"/>
                        <a:t> Å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Fillerup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Viborg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Dyrket</a:t>
                      </a:r>
                      <a:r>
                        <a:rPr lang="da-DK" sz="2400" baseline="0" dirty="0" smtClean="0"/>
                        <a:t> areal, ha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1.772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1.059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1.253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Drænet areal, %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56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57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Ikke drænet, %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2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0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18</a:t>
                      </a:r>
                      <a:endParaRPr lang="da-DK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Ingen oplysninger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43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42</a:t>
                      </a:r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 smtClean="0"/>
                        <a:t>79</a:t>
                      </a:r>
                      <a:endParaRPr lang="da-DK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925488" y="4581128"/>
            <a:ext cx="78710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Yderligere oplysninger kan formentlig skaffes</a:t>
            </a:r>
            <a:br>
              <a:rPr lang="da-DK" sz="2400" dirty="0" smtClean="0"/>
            </a:br>
            <a:r>
              <a:rPr lang="da-DK" sz="2400" dirty="0" smtClean="0"/>
              <a:t>i løbet af projektet.</a:t>
            </a:r>
          </a:p>
          <a:p>
            <a:r>
              <a:rPr lang="da-DK" sz="2400" dirty="0" smtClean="0"/>
              <a:t>Evt. </a:t>
            </a:r>
            <a:r>
              <a:rPr lang="da-DK" sz="2400" dirty="0" err="1" smtClean="0"/>
              <a:t>gps</a:t>
            </a:r>
            <a:r>
              <a:rPr lang="da-DK" sz="2400" dirty="0" smtClean="0"/>
              <a:t>-kortlægning af drænudløb (kræver det tilladelse</a:t>
            </a:r>
          </a:p>
          <a:p>
            <a:r>
              <a:rPr lang="da-DK" sz="2400" dirty="0" smtClean="0"/>
              <a:t>fra den enkelte lodsejer?)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25266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Køreplan for mark- og gødningsplanlægning i AP5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1043088" y="2988171"/>
            <a:ext cx="7920930" cy="281709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For udvalgte bedrifter udarbejdes mark- og gødningsplaner inkl. valg af virkemidler enten virtuelt eller reelt med udgangspunkt i en emissionsbaseret regulering (aktuelle målinger). Nuværende regulering uden målinger anvendes som reference. Konsekvenser beskrives.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1043088" y="5805264"/>
            <a:ext cx="3744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i="1" dirty="0" smtClean="0"/>
              <a:t>Hvordan gør vi det???</a:t>
            </a:r>
            <a:endParaRPr lang="da-DK" sz="2800" i="1" dirty="0"/>
          </a:p>
        </p:txBody>
      </p:sp>
      <p:sp>
        <p:nvSpPr>
          <p:cNvPr id="7" name="Tekstboks 6"/>
          <p:cNvSpPr txBox="1"/>
          <p:nvPr/>
        </p:nvSpPr>
        <p:spPr>
          <a:xfrm>
            <a:off x="1069975" y="2348880"/>
            <a:ext cx="5484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u="sng" dirty="0" smtClean="0"/>
              <a:t>Opgave (fra projektbeskrivelsen):</a:t>
            </a:r>
            <a:endParaRPr lang="da-DK" sz="2800" u="sng" dirty="0"/>
          </a:p>
        </p:txBody>
      </p:sp>
    </p:spTree>
    <p:extLst>
      <p:ext uri="{BB962C8B-B14F-4D97-AF65-F5344CB8AC3E}">
        <p14:creationId xmlns:p14="http://schemas.microsoft.com/office/powerpoint/2010/main" val="1703998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4 trin i opgaven: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da-DK" dirty="0" smtClean="0"/>
              <a:t>Udledningskvote på bedriftsniveau skal fastsættes (målsætningen)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da-DK" dirty="0" smtClean="0"/>
              <a:t>Reguleringsmodel skal udformes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da-DK" dirty="0" smtClean="0"/>
              <a:t>Målinger - N-min, dræn, vandløb - skal uafhængig af hinanden omsættes til beregnede, normaliserede udledninger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da-DK" dirty="0" smtClean="0"/>
              <a:t>Mark- og gødningsplaner udarbejdes ud fra ovenstående (flere versioner)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7168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866" y="476672"/>
            <a:ext cx="7931224" cy="648072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Trin 1: Udledningskvote (målsætning)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683568" y="1412775"/>
            <a:ext cx="8352928" cy="5080099"/>
          </a:xfrm>
        </p:spPr>
        <p:txBody>
          <a:bodyPr/>
          <a:lstStyle/>
          <a:p>
            <a:r>
              <a:rPr lang="da-DK" dirty="0" smtClean="0"/>
              <a:t>Vandplanerne fastsætter maksimal kvælstofudledning pr. vandopland</a:t>
            </a:r>
          </a:p>
          <a:p>
            <a:r>
              <a:rPr lang="da-DK" dirty="0" smtClean="0"/>
              <a:t>Neddeling af maksimal kvælstofudledning på </a:t>
            </a:r>
            <a:r>
              <a:rPr lang="da-DK" dirty="0" err="1" smtClean="0"/>
              <a:t>deloplande</a:t>
            </a:r>
            <a:r>
              <a:rPr lang="da-DK" dirty="0" smtClean="0"/>
              <a:t> og enkeltbedrifter?</a:t>
            </a:r>
          </a:p>
          <a:p>
            <a:pPr lvl="1"/>
            <a:r>
              <a:rPr lang="da-DK" dirty="0" smtClean="0"/>
              <a:t>Projektet skal ikke </a:t>
            </a:r>
            <a:r>
              <a:rPr lang="da-DK" u="sng" dirty="0" smtClean="0"/>
              <a:t>anbefale</a:t>
            </a:r>
            <a:r>
              <a:rPr lang="da-DK" dirty="0" smtClean="0"/>
              <a:t> en metode (politisk spørgsmål) – men vi skal beregne kvoter for at demonstrere en emissionsbaseret regulering</a:t>
            </a:r>
          </a:p>
          <a:p>
            <a:pPr lvl="1"/>
            <a:r>
              <a:rPr lang="da-DK" dirty="0" smtClean="0"/>
              <a:t>Ens udledningskvote pr. ha uanset jordtype, afgrødevalg, </a:t>
            </a:r>
            <a:r>
              <a:rPr lang="da-DK" dirty="0" err="1" smtClean="0"/>
              <a:t>husdyrgødn</a:t>
            </a:r>
            <a:r>
              <a:rPr lang="da-DK" dirty="0" smtClean="0"/>
              <a:t>. og retention (L&amp;F forslag)</a:t>
            </a:r>
          </a:p>
          <a:p>
            <a:pPr lvl="1"/>
            <a:r>
              <a:rPr lang="da-DK" dirty="0" smtClean="0"/>
              <a:t>Omregning af generel regulering til udledningskvoter (ikke entydig – afhænger f.eks. af afgrødevalg og overførsel af virkemidler mellem bedrifter/</a:t>
            </a:r>
            <a:r>
              <a:rPr lang="da-DK" dirty="0" err="1" smtClean="0"/>
              <a:t>oplande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8460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4866" y="476672"/>
            <a:ext cx="7931224" cy="864096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Trin 1 (fortsat): Omregning af generel regulering til udledningskvoter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683568" y="1556792"/>
            <a:ext cx="8352928" cy="5080099"/>
          </a:xfrm>
        </p:spPr>
        <p:txBody>
          <a:bodyPr/>
          <a:lstStyle/>
          <a:p>
            <a:r>
              <a:rPr lang="da-DK" dirty="0" smtClean="0"/>
              <a:t>Fordele vandoplandets udledningskvote (max tilladelige kvælstofudledning) på vandoplandets </a:t>
            </a:r>
            <a:r>
              <a:rPr lang="da-DK" dirty="0" err="1" smtClean="0"/>
              <a:t>deloplande</a:t>
            </a:r>
            <a:r>
              <a:rPr lang="da-DK" dirty="0" smtClean="0"/>
              <a:t> og bedrifter med den aktuelle kvælstofudledning som fordelingsnøgle</a:t>
            </a:r>
          </a:p>
          <a:p>
            <a:r>
              <a:rPr lang="da-DK" dirty="0" smtClean="0"/>
              <a:t>Aktuel kvælstofudledning beregnes ud fra de faktiske jordtyper, anvendelse af husdyrgødning og afgrødevalg mv. (registerdata) for hele vandoplandet!</a:t>
            </a:r>
          </a:p>
          <a:p>
            <a:r>
              <a:rPr lang="da-DK" dirty="0" smtClean="0"/>
              <a:t>Beregning af udledning (rodzoneudvaskning x retention) med N-les IV eller N-les V og retentionskort.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8764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1681" y="332656"/>
            <a:ext cx="7715250" cy="936104"/>
          </a:xfrm>
        </p:spPr>
        <p:txBody>
          <a:bodyPr>
            <a:noAutofit/>
          </a:bodyPr>
          <a:lstStyle/>
          <a:p>
            <a:r>
              <a:rPr lang="da-DK" sz="3000" dirty="0" smtClean="0"/>
              <a:t>Målekoncepter udvikles for</a:t>
            </a:r>
            <a:br>
              <a:rPr lang="da-DK" sz="3000" dirty="0" smtClean="0"/>
            </a:br>
            <a:r>
              <a:rPr lang="da-DK" sz="3000" dirty="0" smtClean="0"/>
              <a:t>3 målesteder</a:t>
            </a:r>
            <a:endParaRPr lang="da-DK" sz="3000" dirty="0"/>
          </a:p>
        </p:txBody>
      </p:sp>
      <p:grpSp>
        <p:nvGrpSpPr>
          <p:cNvPr id="11" name="Gruppe 10"/>
          <p:cNvGrpSpPr/>
          <p:nvPr/>
        </p:nvGrpSpPr>
        <p:grpSpPr>
          <a:xfrm>
            <a:off x="1043608" y="1268760"/>
            <a:ext cx="4896543" cy="1773197"/>
            <a:chOff x="1043608" y="1268760"/>
            <a:chExt cx="4896543" cy="17731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446" y="1268760"/>
              <a:ext cx="1745705" cy="177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boks 6"/>
            <p:cNvSpPr txBox="1"/>
            <p:nvPr/>
          </p:nvSpPr>
          <p:spPr>
            <a:xfrm>
              <a:off x="1043608" y="1772816"/>
              <a:ext cx="31261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Rodzonen (N-min)</a:t>
              </a:r>
              <a:endParaRPr lang="da-DK" sz="2800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1076777" y="3146618"/>
            <a:ext cx="2559119" cy="2874670"/>
            <a:chOff x="1115616" y="3036444"/>
            <a:chExt cx="2559119" cy="2874670"/>
          </a:xfrm>
        </p:grpSpPr>
        <p:pic>
          <p:nvPicPr>
            <p:cNvPr id="5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3559664"/>
              <a:ext cx="2487111" cy="2351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boks 8"/>
            <p:cNvSpPr txBox="1"/>
            <p:nvPr/>
          </p:nvSpPr>
          <p:spPr>
            <a:xfrm>
              <a:off x="1115616" y="3036444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Dræn</a:t>
              </a:r>
              <a:endParaRPr lang="da-DK" sz="2800" dirty="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5004048" y="3111844"/>
            <a:ext cx="2603799" cy="2909444"/>
            <a:chOff x="5004048" y="3036444"/>
            <a:chExt cx="2603799" cy="290944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 bwMode="auto">
            <a:xfrm>
              <a:off x="5076056" y="3568960"/>
              <a:ext cx="2531791" cy="23769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5004048" y="3036444"/>
              <a:ext cx="1498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Vandløb</a:t>
              </a:r>
              <a:endParaRPr lang="da-DK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2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14800" cy="936104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Trin 2: Reguleringsmodel (emissionsbaseret)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899592" y="1484784"/>
            <a:ext cx="7992888" cy="4824536"/>
          </a:xfrm>
        </p:spPr>
        <p:txBody>
          <a:bodyPr/>
          <a:lstStyle/>
          <a:p>
            <a:r>
              <a:rPr lang="da-DK" dirty="0" smtClean="0"/>
              <a:t>Målinger som </a:t>
            </a:r>
            <a:r>
              <a:rPr lang="da-DK" u="sng" dirty="0" smtClean="0"/>
              <a:t>reguleringsgrundlag</a:t>
            </a:r>
          </a:p>
          <a:p>
            <a:pPr lvl="1"/>
            <a:r>
              <a:rPr lang="da-DK" dirty="0" smtClean="0"/>
              <a:t>Beregning af forventet kvælstofudledning</a:t>
            </a:r>
          </a:p>
          <a:p>
            <a:pPr lvl="1"/>
            <a:r>
              <a:rPr lang="da-DK" dirty="0" smtClean="0"/>
              <a:t>Beregning af korrektionsfaktor(er) bestemt af forhold mellem forventet og målt udledning</a:t>
            </a:r>
          </a:p>
          <a:p>
            <a:pPr lvl="1"/>
            <a:r>
              <a:rPr lang="da-DK" dirty="0" smtClean="0"/>
              <a:t>Mark- og gødningsplanlægning med brug af fastsat korrektionsfaktor(er).</a:t>
            </a:r>
          </a:p>
          <a:p>
            <a:pPr lvl="1"/>
            <a:r>
              <a:rPr lang="da-DK" dirty="0" smtClean="0"/>
              <a:t>Kontrol af korrekt planlægningsprocedure</a:t>
            </a:r>
          </a:p>
          <a:p>
            <a:pPr lvl="1"/>
            <a:endParaRPr lang="da-DK" dirty="0"/>
          </a:p>
          <a:p>
            <a:pPr marL="0" indent="0">
              <a:buNone/>
            </a:pPr>
            <a:r>
              <a:rPr lang="da-DK" dirty="0"/>
              <a:t>Udvaskning * Retention = Forventet udledning</a:t>
            </a:r>
            <a:endParaRPr lang="da-DK" sz="1400" dirty="0"/>
          </a:p>
          <a:p>
            <a:pPr marL="0" indent="0">
              <a:buNone/>
            </a:pPr>
            <a:r>
              <a:rPr lang="da-DK" dirty="0" err="1" smtClean="0"/>
              <a:t>Korr</a:t>
            </a:r>
            <a:r>
              <a:rPr lang="da-DK" dirty="0" smtClean="0"/>
              <a:t>. faktor </a:t>
            </a:r>
            <a:r>
              <a:rPr lang="da-DK" dirty="0"/>
              <a:t>= Målt udledning / </a:t>
            </a:r>
            <a:r>
              <a:rPr lang="da-DK" dirty="0" err="1" smtClean="0"/>
              <a:t>Forv</a:t>
            </a:r>
            <a:r>
              <a:rPr lang="da-DK" dirty="0" smtClean="0"/>
              <a:t>. udledning</a:t>
            </a:r>
            <a:endParaRPr lang="da-DK" sz="1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50346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14800" cy="936104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Trin 2 (fortsat): Reguleringsmodel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899592" y="1484784"/>
            <a:ext cx="7992888" cy="4824536"/>
          </a:xfrm>
        </p:spPr>
        <p:txBody>
          <a:bodyPr/>
          <a:lstStyle/>
          <a:p>
            <a:r>
              <a:rPr lang="da-DK" dirty="0" smtClean="0"/>
              <a:t>Målinger som </a:t>
            </a:r>
            <a:r>
              <a:rPr lang="da-DK" u="sng" dirty="0" smtClean="0"/>
              <a:t>kontrolværktøj</a:t>
            </a:r>
          </a:p>
          <a:p>
            <a:pPr lvl="1"/>
            <a:r>
              <a:rPr lang="da-DK" dirty="0" smtClean="0"/>
              <a:t>Opgørelse af om målt udledning overholder udledningskvoten</a:t>
            </a:r>
          </a:p>
          <a:p>
            <a:pPr lvl="1"/>
            <a:r>
              <a:rPr lang="da-DK" dirty="0" smtClean="0"/>
              <a:t>Ingen krav til planlægningsprocedure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6470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14800" cy="792088"/>
          </a:xfrm>
        </p:spPr>
        <p:txBody>
          <a:bodyPr/>
          <a:lstStyle/>
          <a:p>
            <a:r>
              <a:rPr lang="da-DK" sz="3200" dirty="0" smtClean="0"/>
              <a:t>Trin 3: Normaliseret målt udledning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969214" y="1196752"/>
            <a:ext cx="7995273" cy="4176464"/>
          </a:xfrm>
        </p:spPr>
        <p:txBody>
          <a:bodyPr/>
          <a:lstStyle/>
          <a:p>
            <a:r>
              <a:rPr lang="da-DK" dirty="0" smtClean="0"/>
              <a:t>Vandløbsmålinger</a:t>
            </a:r>
          </a:p>
          <a:p>
            <a:pPr lvl="1"/>
            <a:r>
              <a:rPr lang="da-DK" dirty="0" smtClean="0"/>
              <a:t>Skala: Delopland med kildeopsplitning ud fra synkronstationer. </a:t>
            </a:r>
            <a:r>
              <a:rPr lang="da-DK" dirty="0" err="1" smtClean="0"/>
              <a:t>Nedskalering</a:t>
            </a:r>
            <a:r>
              <a:rPr lang="da-DK" dirty="0" smtClean="0"/>
              <a:t> til enkeltbedrifter?</a:t>
            </a:r>
          </a:p>
          <a:p>
            <a:pPr lvl="1"/>
            <a:r>
              <a:rPr lang="da-DK" dirty="0" err="1" smtClean="0"/>
              <a:t>Nedskalering</a:t>
            </a:r>
            <a:r>
              <a:rPr lang="da-DK" dirty="0" smtClean="0"/>
              <a:t> til enkeltbedrifter næppe mulig, så regulering på tværs af bedrifter (målt opland).</a:t>
            </a:r>
          </a:p>
          <a:p>
            <a:r>
              <a:rPr lang="da-DK" dirty="0" smtClean="0"/>
              <a:t>Drænmålinger</a:t>
            </a:r>
          </a:p>
          <a:p>
            <a:pPr lvl="1"/>
            <a:r>
              <a:rPr lang="da-DK" dirty="0" smtClean="0"/>
              <a:t>Skala: Marker. </a:t>
            </a:r>
            <a:r>
              <a:rPr lang="da-DK" dirty="0" err="1" smtClean="0"/>
              <a:t>Opskalering</a:t>
            </a:r>
            <a:r>
              <a:rPr lang="da-DK" dirty="0" smtClean="0"/>
              <a:t> til enkeltbedrifter.</a:t>
            </a:r>
          </a:p>
          <a:p>
            <a:r>
              <a:rPr lang="da-DK" dirty="0" smtClean="0"/>
              <a:t>N-min målinger</a:t>
            </a:r>
          </a:p>
          <a:p>
            <a:pPr lvl="1"/>
            <a:r>
              <a:rPr lang="da-DK" dirty="0" smtClean="0"/>
              <a:t>Skala: Marker. </a:t>
            </a:r>
            <a:r>
              <a:rPr lang="da-DK" dirty="0" err="1" smtClean="0"/>
              <a:t>Opskalering</a:t>
            </a:r>
            <a:r>
              <a:rPr lang="da-DK" dirty="0" smtClean="0"/>
              <a:t> til enkeltbedrifter.</a:t>
            </a:r>
            <a:endParaRPr lang="da-DK" dirty="0"/>
          </a:p>
          <a:p>
            <a:pPr lvl="1"/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71535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404664"/>
            <a:ext cx="7714800" cy="792088"/>
          </a:xfrm>
        </p:spPr>
        <p:txBody>
          <a:bodyPr/>
          <a:lstStyle/>
          <a:p>
            <a:r>
              <a:rPr lang="da-DK" dirty="0" smtClean="0"/>
              <a:t>Trin 4: Mark- og gødningsplanlægning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971100" y="1196752"/>
            <a:ext cx="7715250" cy="5224115"/>
          </a:xfrm>
        </p:spPr>
        <p:txBody>
          <a:bodyPr/>
          <a:lstStyle/>
          <a:p>
            <a:r>
              <a:rPr lang="da-DK" dirty="0" smtClean="0"/>
              <a:t>Dosering af virkemidler, så udledningskvote overholdes</a:t>
            </a:r>
          </a:p>
          <a:p>
            <a:r>
              <a:rPr lang="da-DK" dirty="0" smtClean="0"/>
              <a:t>Udledningsberegning (rodzoneudvaskning x retention)</a:t>
            </a:r>
          </a:p>
          <a:p>
            <a:pPr lvl="1"/>
            <a:r>
              <a:rPr lang="da-DK" dirty="0" smtClean="0"/>
              <a:t>N-les IV eller N-les V?</a:t>
            </a:r>
          </a:p>
          <a:p>
            <a:pPr lvl="1"/>
            <a:r>
              <a:rPr lang="da-DK" dirty="0" smtClean="0"/>
              <a:t>Retentionskort</a:t>
            </a:r>
          </a:p>
          <a:p>
            <a:r>
              <a:rPr lang="da-DK" dirty="0" smtClean="0"/>
              <a:t>Økonomiberegninger</a:t>
            </a:r>
          </a:p>
          <a:p>
            <a:pPr lvl="1"/>
            <a:r>
              <a:rPr lang="da-DK" dirty="0" smtClean="0"/>
              <a:t>Som i pilotprojektet og med nuværende regulering som reference</a:t>
            </a:r>
          </a:p>
          <a:p>
            <a:r>
              <a:rPr lang="da-DK" dirty="0" smtClean="0"/>
              <a:t>Flere versioner af mark- og gødningsplaner</a:t>
            </a:r>
          </a:p>
          <a:p>
            <a:pPr lvl="1"/>
            <a:r>
              <a:rPr lang="da-DK" dirty="0" smtClean="0"/>
              <a:t>Evt. 2 niveauer mht. udledningskvoter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8929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980728"/>
            <a:ext cx="7714800" cy="720080"/>
          </a:xfrm>
        </p:spPr>
        <p:txBody>
          <a:bodyPr/>
          <a:lstStyle/>
          <a:p>
            <a:r>
              <a:rPr lang="da-DK" dirty="0" smtClean="0"/>
              <a:t>Plan for involvering af landmænd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980012" y="1844824"/>
            <a:ext cx="8128492" cy="4184650"/>
          </a:xfrm>
        </p:spPr>
        <p:txBody>
          <a:bodyPr/>
          <a:lstStyle/>
          <a:p>
            <a:r>
              <a:rPr lang="da-DK" dirty="0" smtClean="0"/>
              <a:t>Landmandsmøder i februar</a:t>
            </a:r>
          </a:p>
          <a:p>
            <a:pPr lvl="1"/>
            <a:r>
              <a:rPr lang="da-DK" dirty="0" smtClean="0"/>
              <a:t>Generel info om projektet</a:t>
            </a:r>
          </a:p>
          <a:p>
            <a:pPr lvl="1"/>
            <a:r>
              <a:rPr lang="da-DK" dirty="0" smtClean="0"/>
              <a:t>Emissionsbaseret regulering – hvad går det ud på?</a:t>
            </a:r>
          </a:p>
          <a:p>
            <a:pPr lvl="1"/>
            <a:r>
              <a:rPr lang="da-DK" dirty="0" smtClean="0"/>
              <a:t>Målinger – evt. meget foreløbige resultater?</a:t>
            </a:r>
          </a:p>
          <a:p>
            <a:pPr lvl="1"/>
            <a:r>
              <a:rPr lang="da-DK" dirty="0" smtClean="0"/>
              <a:t>Løsninger fælles for flere landmænd</a:t>
            </a:r>
          </a:p>
          <a:p>
            <a:pPr lvl="2"/>
            <a:r>
              <a:rPr lang="da-DK" dirty="0" smtClean="0"/>
              <a:t>Fælles målinger</a:t>
            </a:r>
          </a:p>
          <a:p>
            <a:pPr lvl="2"/>
            <a:r>
              <a:rPr lang="da-DK" dirty="0" smtClean="0"/>
              <a:t>Fælles virkemidler</a:t>
            </a:r>
          </a:p>
          <a:p>
            <a:pPr lvl="1"/>
            <a:r>
              <a:rPr lang="da-DK" dirty="0" smtClean="0"/>
              <a:t>Kommende aktiviteter</a:t>
            </a:r>
          </a:p>
          <a:p>
            <a:pPr lvl="2"/>
            <a:r>
              <a:rPr lang="da-DK" dirty="0" smtClean="0"/>
              <a:t>Mark- og gødningsplanlægning</a:t>
            </a:r>
          </a:p>
          <a:p>
            <a:pPr lvl="2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6172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2000" y="980728"/>
            <a:ext cx="7714800" cy="720080"/>
          </a:xfrm>
        </p:spPr>
        <p:txBody>
          <a:bodyPr/>
          <a:lstStyle/>
          <a:p>
            <a:r>
              <a:rPr lang="da-DK" dirty="0" smtClean="0"/>
              <a:t>Plan for involvering af landmænd (2)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980012" y="1844824"/>
            <a:ext cx="8128492" cy="4184650"/>
          </a:xfrm>
        </p:spPr>
        <p:txBody>
          <a:bodyPr/>
          <a:lstStyle/>
          <a:p>
            <a:r>
              <a:rPr lang="da-DK" dirty="0" smtClean="0"/>
              <a:t>Evt. nyhedsbrev?</a:t>
            </a:r>
          </a:p>
          <a:p>
            <a:pPr lvl="1"/>
            <a:r>
              <a:rPr lang="da-DK" dirty="0" smtClean="0"/>
              <a:t>Evt. blot nyhedsmail og med link til projekt-hjemmeside</a:t>
            </a:r>
          </a:p>
          <a:p>
            <a:r>
              <a:rPr lang="da-DK" dirty="0" smtClean="0"/>
              <a:t>Evt. samarbejde om potentialer i virkemidler</a:t>
            </a:r>
          </a:p>
          <a:p>
            <a:r>
              <a:rPr lang="da-DK" dirty="0" smtClean="0"/>
              <a:t>Evt. landmandsgruppe til sparring omkring fælles løsninger (målinger og virkemidler)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6507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AP1 – det fælles grundlag for emissionsbaseret regulering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971550" y="2124075"/>
            <a:ext cx="8064946" cy="4184650"/>
          </a:xfrm>
        </p:spPr>
        <p:txBody>
          <a:bodyPr/>
          <a:lstStyle/>
          <a:p>
            <a:r>
              <a:rPr lang="da-DK" dirty="0" smtClean="0"/>
              <a:t>Udledningskvoter (?)</a:t>
            </a:r>
          </a:p>
          <a:p>
            <a:r>
              <a:rPr lang="da-DK" dirty="0" smtClean="0"/>
              <a:t>Reguleringsmodel</a:t>
            </a:r>
          </a:p>
          <a:p>
            <a:pPr lvl="1"/>
            <a:r>
              <a:rPr lang="da-DK" dirty="0" smtClean="0"/>
              <a:t>Reguleringsgrundlag (korrektionsfaktor-modellen)</a:t>
            </a:r>
          </a:p>
          <a:p>
            <a:pPr lvl="1"/>
            <a:r>
              <a:rPr lang="da-DK" dirty="0" smtClean="0"/>
              <a:t>Kontrolmodellen</a:t>
            </a:r>
          </a:p>
          <a:p>
            <a:r>
              <a:rPr lang="da-DK" dirty="0" smtClean="0"/>
              <a:t>Prøveudtagning</a:t>
            </a:r>
          </a:p>
          <a:p>
            <a:pPr lvl="1"/>
            <a:r>
              <a:rPr lang="da-DK" dirty="0" smtClean="0"/>
              <a:t>Certificeringsordning (VFL skriver oplæg)</a:t>
            </a:r>
          </a:p>
          <a:p>
            <a:r>
              <a:rPr lang="da-DK" dirty="0" smtClean="0"/>
              <a:t>Datahåndtering</a:t>
            </a:r>
            <a:br>
              <a:rPr lang="da-DK" dirty="0" smtClean="0"/>
            </a:br>
            <a:r>
              <a:rPr lang="da-DK" dirty="0" smtClean="0"/>
              <a:t>		</a:t>
            </a:r>
            <a:r>
              <a:rPr lang="da-DK" sz="2400" dirty="0" smtClean="0"/>
              <a:t>Database / </a:t>
            </a:r>
            <a:r>
              <a:rPr lang="da-DK" sz="2400" dirty="0" err="1" smtClean="0"/>
              <a:t>dataflow</a:t>
            </a:r>
            <a:r>
              <a:rPr lang="da-DK" sz="2400" dirty="0" smtClean="0"/>
              <a:t> (VFL skriver oplæg)</a:t>
            </a: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955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Måleteknologier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Hvordan får vi overblik over måleteknologier og måleomkostninger?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0209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332656"/>
            <a:ext cx="7714800" cy="720080"/>
          </a:xfrm>
        </p:spPr>
        <p:txBody>
          <a:bodyPr/>
          <a:lstStyle/>
          <a:p>
            <a:r>
              <a:rPr lang="da-DK" dirty="0" smtClean="0"/>
              <a:t>Kommende aktiviteter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971550" y="1196752"/>
            <a:ext cx="7715250" cy="4968552"/>
          </a:xfrm>
        </p:spPr>
        <p:txBody>
          <a:bodyPr/>
          <a:lstStyle/>
          <a:p>
            <a:r>
              <a:rPr lang="da-DK" dirty="0" smtClean="0"/>
              <a:t>Plantekongres</a:t>
            </a:r>
          </a:p>
          <a:p>
            <a:r>
              <a:rPr lang="da-DK" dirty="0" smtClean="0"/>
              <a:t>Følgegruppemøde</a:t>
            </a:r>
          </a:p>
          <a:p>
            <a:pPr lvl="1"/>
            <a:r>
              <a:rPr lang="da-DK" dirty="0" smtClean="0"/>
              <a:t>Medlemmer til følgegruppe er indstillet</a:t>
            </a:r>
          </a:p>
          <a:p>
            <a:pPr lvl="1"/>
            <a:r>
              <a:rPr lang="da-DK" dirty="0" smtClean="0"/>
              <a:t>Møde i februar/marts</a:t>
            </a:r>
          </a:p>
          <a:p>
            <a:r>
              <a:rPr lang="da-DK" dirty="0" smtClean="0"/>
              <a:t>Åbent hus arrangement (forår 2015)</a:t>
            </a:r>
          </a:p>
          <a:p>
            <a:pPr lvl="1"/>
            <a:r>
              <a:rPr lang="da-DK" dirty="0" smtClean="0"/>
              <a:t>Fremvise målestationer og foreløbige resultater</a:t>
            </a:r>
          </a:p>
          <a:p>
            <a:r>
              <a:rPr lang="da-DK" dirty="0" smtClean="0"/>
              <a:t>Temadag om emissionsbaseret regulering</a:t>
            </a:r>
          </a:p>
          <a:p>
            <a:pPr lvl="1"/>
            <a:r>
              <a:rPr lang="da-DK" dirty="0" smtClean="0"/>
              <a:t>Præsentation af foreløbige koncepter</a:t>
            </a:r>
          </a:p>
          <a:p>
            <a:r>
              <a:rPr lang="da-DK" dirty="0" smtClean="0"/>
              <a:t>Projektmøder</a:t>
            </a:r>
          </a:p>
          <a:p>
            <a:pPr lvl="1"/>
            <a:r>
              <a:rPr lang="da-DK" dirty="0" smtClean="0"/>
              <a:t>Næste møde i februar/marts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38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753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7" cy="1143000"/>
          </a:xfrm>
        </p:spPr>
        <p:txBody>
          <a:bodyPr>
            <a:normAutofit/>
          </a:bodyPr>
          <a:lstStyle/>
          <a:p>
            <a:pPr algn="ctr"/>
            <a:r>
              <a:rPr lang="da-DK" sz="3000" dirty="0" smtClean="0"/>
              <a:t>Gevinster ved kvælstofregulering</a:t>
            </a:r>
            <a:br>
              <a:rPr lang="da-DK" sz="3000" dirty="0" smtClean="0"/>
            </a:br>
            <a:r>
              <a:rPr lang="da-DK" sz="3000" dirty="0" smtClean="0"/>
              <a:t>ud fra målinger på bedriftsniveau</a:t>
            </a:r>
            <a:endParaRPr lang="da-DK" sz="3000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754343"/>
              </p:ext>
            </p:extLst>
          </p:nvPr>
        </p:nvGraphicFramePr>
        <p:xfrm>
          <a:off x="611560" y="1700807"/>
          <a:ext cx="806489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094">
                <a:tc>
                  <a:txBody>
                    <a:bodyPr/>
                    <a:lstStyle/>
                    <a:p>
                      <a:pPr algn="ctr"/>
                      <a:r>
                        <a:rPr lang="da-DK" sz="2400" b="1" baseline="0" dirty="0" smtClean="0"/>
                        <a:t>Belønning for effektive virkemidler og effektivitet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Nye og billigere</a:t>
                      </a:r>
                    </a:p>
                    <a:p>
                      <a:pPr algn="ctr"/>
                      <a:r>
                        <a:rPr lang="da-DK" sz="2400" b="1" dirty="0" smtClean="0"/>
                        <a:t>virkemidler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Målinger sikrer</a:t>
                      </a:r>
                      <a:r>
                        <a:rPr lang="da-DK" sz="2400" b="1" baseline="0" dirty="0" smtClean="0"/>
                        <a:t> belønning for at optimere effekten af virkemidler og for</a:t>
                      </a:r>
                    </a:p>
                    <a:p>
                      <a:pPr algn="ctr"/>
                      <a:r>
                        <a:rPr lang="da-DK" sz="2400" b="1" baseline="0" dirty="0" smtClean="0"/>
                        <a:t>godt landmandskab.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Alle virkemidler kan anvendes. </a:t>
                      </a:r>
                      <a:r>
                        <a:rPr lang="da-DK" sz="2400" b="1" baseline="0" dirty="0" smtClean="0"/>
                        <a:t>Alle tiltag, der reducerer udledningen, tæller med.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Mindre</a:t>
                      </a:r>
                      <a:r>
                        <a:rPr lang="da-DK" sz="2400" b="1" baseline="0" dirty="0" smtClean="0"/>
                        <a:t> detailregulering.</a:t>
                      </a:r>
                      <a:endParaRPr lang="da-DK" sz="2400" b="1" dirty="0" smtClean="0"/>
                    </a:p>
                    <a:p>
                      <a:pPr algn="ctr"/>
                      <a:r>
                        <a:rPr lang="da-DK" sz="2400" b="1" dirty="0" smtClean="0"/>
                        <a:t>Ingen krav til eller kontrol</a:t>
                      </a:r>
                      <a:r>
                        <a:rPr lang="da-DK" sz="2400" b="1" baseline="0" dirty="0" smtClean="0"/>
                        <a:t> af virkemidler </a:t>
                      </a:r>
                      <a:br>
                        <a:rPr lang="da-DK" sz="2400" b="1" baseline="0" dirty="0" smtClean="0"/>
                      </a:br>
                      <a:r>
                        <a:rPr lang="da-DK" sz="2400" b="1" baseline="0" dirty="0" smtClean="0"/>
                        <a:t>(type efterafgrøder, datoer for såning, pløjning osv.)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4572000" y="1628800"/>
            <a:ext cx="4104456" cy="2448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539552" y="4077072"/>
            <a:ext cx="8352927" cy="1378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686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Vandområdeplaner fastsætter målsætninger for kvælstofudledning på </a:t>
            </a:r>
            <a:r>
              <a:rPr lang="da-DK" u="sng" dirty="0" smtClean="0"/>
              <a:t>vandoplandsniveau</a:t>
            </a:r>
          </a:p>
          <a:p>
            <a:r>
              <a:rPr lang="da-DK" dirty="0" smtClean="0"/>
              <a:t>Regulering baseret på målinger på bedriftsniveau forudsætter målsætninger på </a:t>
            </a:r>
            <a:r>
              <a:rPr lang="da-DK" u="sng" dirty="0" smtClean="0"/>
              <a:t>bedriftsniveau</a:t>
            </a:r>
            <a:r>
              <a:rPr lang="da-DK" dirty="0" smtClean="0"/>
              <a:t> eller meget lokal skala</a:t>
            </a:r>
          </a:p>
          <a:p>
            <a:pPr lvl="1"/>
            <a:r>
              <a:rPr lang="da-DK" dirty="0" smtClean="0"/>
              <a:t>Kræver nyt fagligt grundlag – herunder hvad målsætningerne skal afhænge af (f.eks. retention, jordtype og afgrødevalg?)</a:t>
            </a:r>
          </a:p>
          <a:p>
            <a:pPr lvl="1"/>
            <a:r>
              <a:rPr lang="da-DK" dirty="0" smtClean="0"/>
              <a:t>Kræver ny lovgivning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633550" y="26064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000" u="sng" dirty="0" smtClean="0"/>
              <a:t>Udfordring 1:</a:t>
            </a:r>
            <a:r>
              <a:rPr lang="da-DK" sz="3000" dirty="0" smtClean="0"/>
              <a:t> Fastsættelse af målsætninger på bedriftsniveau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2631510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1287016"/>
          </a:xfrm>
        </p:spPr>
        <p:txBody>
          <a:bodyPr>
            <a:noAutofit/>
          </a:bodyPr>
          <a:lstStyle/>
          <a:p>
            <a:r>
              <a:rPr lang="da-DK" sz="3000" u="sng" dirty="0"/>
              <a:t>Udfordring 1:</a:t>
            </a:r>
            <a:r>
              <a:rPr lang="da-DK" sz="3000" dirty="0"/>
              <a:t> Fastsættelse af målsætninger på bedriftsniveau</a:t>
            </a:r>
            <a:br>
              <a:rPr lang="da-DK" sz="3000" dirty="0"/>
            </a:br>
            <a:endParaRPr lang="da-DK" sz="30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\\data2\Plante\4 Arbejdsarkiv\RIH\GIS\02_DataUdtræk_GLR\Retentionskort GEUS\Karrebæk fjord oplan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44236"/>
            <a:ext cx="7950746" cy="56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1540145" y="4221088"/>
            <a:ext cx="1603965" cy="2374523"/>
            <a:chOff x="1540145" y="4221088"/>
            <a:chExt cx="1603965" cy="2374523"/>
          </a:xfrm>
        </p:grpSpPr>
        <p:sp>
          <p:nvSpPr>
            <p:cNvPr id="8" name="Ellipse 4"/>
            <p:cNvSpPr>
              <a:spLocks noChangeArrowheads="1"/>
            </p:cNvSpPr>
            <p:nvPr/>
          </p:nvSpPr>
          <p:spPr bwMode="auto">
            <a:xfrm>
              <a:off x="2403402" y="4221088"/>
              <a:ext cx="152374" cy="1397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kstboks 6"/>
            <p:cNvSpPr txBox="1"/>
            <p:nvPr/>
          </p:nvSpPr>
          <p:spPr>
            <a:xfrm>
              <a:off x="1540145" y="5949280"/>
              <a:ext cx="16039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Målestation i</a:t>
              </a:r>
            </a:p>
            <a:p>
              <a:r>
                <a:rPr lang="da-DK" dirty="0" smtClean="0"/>
                <a:t>GUDP projekt</a:t>
              </a:r>
              <a:endParaRPr lang="da-DK" dirty="0"/>
            </a:p>
          </p:txBody>
        </p:sp>
        <p:cxnSp>
          <p:nvCxnSpPr>
            <p:cNvPr id="10" name="Lige pilforbindelse 9"/>
            <p:cNvCxnSpPr/>
            <p:nvPr/>
          </p:nvCxnSpPr>
          <p:spPr>
            <a:xfrm flipV="1">
              <a:off x="2342127" y="4432874"/>
              <a:ext cx="118784" cy="151640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7133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9776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2:</a:t>
            </a:r>
            <a:r>
              <a:rPr lang="da-DK" dirty="0" smtClean="0"/>
              <a:t> Geografisk afgrænsning af måleområde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2461" y="1365273"/>
            <a:ext cx="4848180" cy="5231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084168" y="1412776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Systematisk</a:t>
            </a:r>
            <a:br>
              <a:rPr lang="da-DK" sz="2400" b="1" dirty="0" smtClean="0"/>
            </a:br>
            <a:r>
              <a:rPr lang="da-DK" sz="2400" b="1" dirty="0" smtClean="0"/>
              <a:t>dræning.</a:t>
            </a:r>
          </a:p>
          <a:p>
            <a:r>
              <a:rPr lang="da-DK" sz="2400" dirty="0" smtClean="0"/>
              <a:t>Drænopland kan</a:t>
            </a:r>
          </a:p>
          <a:p>
            <a:r>
              <a:rPr lang="da-DK" sz="2400" dirty="0" smtClean="0"/>
              <a:t>afgrænses.</a:t>
            </a:r>
          </a:p>
          <a:p>
            <a:r>
              <a:rPr lang="da-DK" sz="2400" dirty="0" smtClean="0"/>
              <a:t>Mange drænudløb.</a:t>
            </a:r>
          </a:p>
          <a:p>
            <a:r>
              <a:rPr lang="da-DK" sz="2400" dirty="0" smtClean="0"/>
              <a:t>Dyrt at måle</a:t>
            </a:r>
            <a:br>
              <a:rPr lang="da-DK" sz="2400" dirty="0" smtClean="0"/>
            </a:br>
            <a:r>
              <a:rPr lang="da-DK" sz="2400" dirty="0" smtClean="0"/>
              <a:t>afstrømning fra</a:t>
            </a:r>
          </a:p>
          <a:p>
            <a:r>
              <a:rPr lang="da-DK" sz="2400" dirty="0" smtClean="0"/>
              <a:t>alle drænudløb.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66131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9776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2:</a:t>
            </a:r>
            <a:r>
              <a:rPr lang="da-DK" dirty="0" smtClean="0"/>
              <a:t> Geografisk afgrænsning af måleområde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461" y="1365273"/>
            <a:ext cx="4848180" cy="5231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084168" y="1412776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Systematisk</a:t>
            </a:r>
            <a:br>
              <a:rPr lang="da-DK" sz="2400" b="1" dirty="0" smtClean="0"/>
            </a:br>
            <a:r>
              <a:rPr lang="da-DK" sz="2400" b="1" dirty="0" smtClean="0"/>
              <a:t>dræning.</a:t>
            </a:r>
          </a:p>
          <a:p>
            <a:r>
              <a:rPr lang="da-DK" sz="2400" dirty="0" smtClean="0"/>
              <a:t>Drænopland kan</a:t>
            </a:r>
          </a:p>
          <a:p>
            <a:r>
              <a:rPr lang="da-DK" sz="2400" dirty="0" smtClean="0"/>
              <a:t>afgrænses.</a:t>
            </a:r>
          </a:p>
          <a:p>
            <a:r>
              <a:rPr lang="da-DK" sz="2400" dirty="0" smtClean="0"/>
              <a:t>Mange drænudløb.</a:t>
            </a:r>
          </a:p>
          <a:p>
            <a:r>
              <a:rPr lang="da-DK" sz="2400" dirty="0" smtClean="0"/>
              <a:t>Dyrt at måle</a:t>
            </a:r>
            <a:br>
              <a:rPr lang="da-DK" sz="2400" dirty="0" smtClean="0"/>
            </a:br>
            <a:r>
              <a:rPr lang="da-DK" sz="2400" dirty="0" smtClean="0"/>
              <a:t>afstrømning fra</a:t>
            </a:r>
          </a:p>
          <a:p>
            <a:r>
              <a:rPr lang="da-DK" sz="2400" dirty="0" smtClean="0"/>
              <a:t>alle drænudløb.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448281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84906" y="535575"/>
            <a:ext cx="6922053" cy="579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09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ES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SEGES_Standard_V2.potx" id="{3EAA4841-84B7-4B7C-AB36-10B5E0CAF525}" vid="{A3086308-693D-4E5A-92E0-BD61EC7EB73C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16A1B8B879019B40A89B0294CD42210C" ma:contentTypeVersion="99" ma:contentTypeDescription="Den primære contenttype der anvendes på Landbrugsinfo" ma:contentTypeScope="" ma:versionID="117efc10c391e0747e80fd0529b5b7c2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f0faed57db0c669d165bd617b058416f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 minOccurs="0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nillable="true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2015-11-10T13:56:00+00:00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2015-11-10T13:56:00+00:00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2015-11-10T13:56:54+00:00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Indlæg på møde i Miljøstyrelsen vedrørende målinger i dræn og vandløb den 20. marts 2015.</Comments>
    <Nummer xmlns="5aa14257-579e-4a1f-bbbb-3c8dd7393476" xsi:nil="true"/>
    <_dlc_DocId xmlns="303eeafb-7dff-46db-9396-e9c651f530ea">LBINFO-3557-5</_dlc_DocId>
    <_dlc_DocIdUrl xmlns="303eeafb-7dff-46db-9396-e9c651f530ea">
      <Url>https://sp.landbrugsinfo.dk/Afrapportering/2015/_layouts/DocIdRedir.aspx?ID=LBINFO-3557-5</Url>
      <Description>LBINFO-3557-5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GammelURL xmlns="c027f136-810f-4bf1-8799-fe74b7b13f91" xsi:nil="true"/>
    <Ansvarligafdeling xmlns="c027f136-810f-4bf1-8799-fe74b7b13f91">33</Ansvarligafdeling>
    <NetSkabelonValue xmlns="c027f136-810f-4bf1-8799-fe74b7b13f91" xsi:nil="true"/>
    <HitCount xmlns="c027f136-810f-4bf1-8799-fe74b7b13f91">0</HitCount>
    <WebInfoMultiSelect xmlns="c027f136-810f-4bf1-8799-fe74b7b13f91" xsi:nil="true"/>
    <TaksonomiTaxHTField0 xmlns="c027f136-810f-4bf1-8799-fe74b7b13f91">
      <Terms xmlns="http://schemas.microsoft.com/office/infopath/2007/PartnerControls"/>
    </TaksonomiTaxHTField0>
    <FinanceYear xmlns="c027f136-810f-4bf1-8799-fe74b7b13f91" xsi:nil="true"/>
    <IsHiddenFromRollup xmlns="c027f136-810f-4bf1-8799-fe74b7b13f91">0</IsHiddenFromRollup>
    <Rettighedsgruppe xmlns="c027f136-810f-4bf1-8799-fe74b7b13f91">1</Rettighedsgruppe>
    <Afsender xmlns="c027f136-810f-4bf1-8799-fe74b7b13f91">2</Afsender>
    <EnclosureFor xmlns="c027f136-810f-4bf1-8799-fe74b7b13f91">
      <Url xsi:nil="true"/>
      <Description xsi:nil="true"/>
    </EnclosureFor>
    <Arkiveringsdato xmlns="c027f136-810f-4bf1-8799-fe74b7b13f91">2099-12-31T23:00:00+00:00</Arkiveringsdato>
    <HideInRollups xmlns="c027f136-810f-4bf1-8799-fe74b7b13f91">false</HideInRollups>
    <PermalinkID xmlns="c027f136-810f-4bf1-8799-fe74b7b13f91">7b5b12ad-7607-47e3-9146-9107a9698418</PermalinkID>
    <Projekter xmlns="c027f136-810f-4bf1-8799-fe74b7b13f91" xsi:nil="true"/>
    <WebInfoSubjects xmlns="c027f136-810f-4bf1-8799-fe74b7b13f91" xsi:nil="true"/>
    <Ingen_x0020_besked_x0020_ved_x0020_arkivering xmlns="c027f136-810f-4bf1-8799-fe74b7b13f91">false</Ingen_x0020_besked_x0020_ved_x0020_arkivering>
    <Bevillingsgivere xmlns="c027f136-810f-4bf1-8799-fe74b7b13f91">2;#;#14;#</Bevillingsgivere>
    <WebInfoLawCodes xmlns="c027f136-810f-4bf1-8799-fe74b7b13f91" xsi:nil="true"/>
    <Afrapportering xmlns="8dd19670-a623-4c4a-8cd0-9c7122017949">464;#</Afrapportering>
    <ProjectID xmlns="c70df750-5352-4088-a10b-a69e290d946e">X464X</Project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Props1.xml><?xml version="1.0" encoding="utf-8"?>
<ds:datastoreItem xmlns:ds="http://schemas.openxmlformats.org/officeDocument/2006/customXml" ds:itemID="{E9B9DEB9-F1B3-452D-A916-897602D394C6}"/>
</file>

<file path=customXml/itemProps2.xml><?xml version="1.0" encoding="utf-8"?>
<ds:datastoreItem xmlns:ds="http://schemas.openxmlformats.org/officeDocument/2006/customXml" ds:itemID="{A13C94EA-6323-4AF2-9C6C-B6CB41DFB610}"/>
</file>

<file path=customXml/itemProps3.xml><?xml version="1.0" encoding="utf-8"?>
<ds:datastoreItem xmlns:ds="http://schemas.openxmlformats.org/officeDocument/2006/customXml" ds:itemID="{4ADAD694-2735-4DE3-B296-9E608F37FE22}"/>
</file>

<file path=customXml/itemProps4.xml><?xml version="1.0" encoding="utf-8"?>
<ds:datastoreItem xmlns:ds="http://schemas.openxmlformats.org/officeDocument/2006/customXml" ds:itemID="{6CD425EF-0179-4416-9CF7-B02F4AC4F203}"/>
</file>

<file path=docProps/app.xml><?xml version="1.0" encoding="utf-8"?>
<Properties xmlns="http://schemas.openxmlformats.org/officeDocument/2006/extended-properties" xmlns:vt="http://schemas.openxmlformats.org/officeDocument/2006/docPropsVTypes">
  <Template>SEGES</Template>
  <TotalTime>675</TotalTime>
  <Words>1443</Words>
  <Application>Microsoft Office PowerPoint</Application>
  <PresentationFormat>Skærmshow (4:3)</PresentationFormat>
  <Paragraphs>303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38</vt:i4>
      </vt:variant>
    </vt:vector>
  </HeadingPairs>
  <TitlesOfParts>
    <vt:vector size="39" baseType="lpstr">
      <vt:lpstr>SEGES</vt:lpstr>
      <vt:lpstr>Emissionsbaseret Kvælstof- og arealregulering (GUDP projekt)</vt:lpstr>
      <vt:lpstr>GUDP projekt: Emissionsbaseret kvælstof- og arealregulering</vt:lpstr>
      <vt:lpstr>Målekoncepter udvikles for 3 målesteder</vt:lpstr>
      <vt:lpstr>Gevinster ved kvælstofregulering ud fra målinger på bedriftsniveau</vt:lpstr>
      <vt:lpstr>PowerPoint-præsentation</vt:lpstr>
      <vt:lpstr>Udfordring 1: Fastsættelse af målsætninger på bedriftsniveau </vt:lpstr>
      <vt:lpstr>Udfordring 2: Geografisk afgrænsning af måleområde</vt:lpstr>
      <vt:lpstr>Udfordring 2: Geografisk afgrænsning af måleområde</vt:lpstr>
      <vt:lpstr>PowerPoint-præsentation</vt:lpstr>
      <vt:lpstr>PowerPoint-præsentation</vt:lpstr>
      <vt:lpstr>Udfordring 2: Geografisk afgrænsning af måleområde (2)</vt:lpstr>
      <vt:lpstr>Udfordring 3: Krav til  målemetoder, målesteder og databearbejdning</vt:lpstr>
      <vt:lpstr>Udfordring 4: Målinger som grundlag for kvælstofregulering</vt:lpstr>
      <vt:lpstr>Foreløbig anbefaling vedr. emissionsbaseret regulering</vt:lpstr>
      <vt:lpstr>Viborg-oplandet</vt:lpstr>
      <vt:lpstr>fillerup-oplandet</vt:lpstr>
      <vt:lpstr>Sjællands-oplandet</vt:lpstr>
      <vt:lpstr>PowerPoint-præsentation</vt:lpstr>
      <vt:lpstr>Drænmålinger</vt:lpstr>
      <vt:lpstr>Total drænkortlægning i pilotoplande</vt:lpstr>
      <vt:lpstr>Formål med drænkortlægning</vt:lpstr>
      <vt:lpstr>Drænkortlægning Saltø Å oplandet</vt:lpstr>
      <vt:lpstr>Drænkortlægning – Fillerup oplandet</vt:lpstr>
      <vt:lpstr>Drænkortlægning – Viborg oplandet</vt:lpstr>
      <vt:lpstr>Dræningsomfang – 3 pilotoplande</vt:lpstr>
      <vt:lpstr>Køreplan for mark- og gødningsplanlægning i AP5</vt:lpstr>
      <vt:lpstr>4 trin i opgaven:</vt:lpstr>
      <vt:lpstr>Trin 1: Udledningskvote (målsætning)</vt:lpstr>
      <vt:lpstr>Trin 1 (fortsat): Omregning af generel regulering til udledningskvoter</vt:lpstr>
      <vt:lpstr>Trin 2: Reguleringsmodel (emissionsbaseret)</vt:lpstr>
      <vt:lpstr>Trin 2 (fortsat): Reguleringsmodel</vt:lpstr>
      <vt:lpstr>Trin 3: Normaliseret målt udledning</vt:lpstr>
      <vt:lpstr>Trin 4: Mark- og gødningsplanlægning</vt:lpstr>
      <vt:lpstr>Plan for involvering af landmænd</vt:lpstr>
      <vt:lpstr>Plan for involvering af landmænd (2)</vt:lpstr>
      <vt:lpstr>AP1 – det fælles grundlag for emissionsbaseret regulering</vt:lpstr>
      <vt:lpstr>Måleteknologier</vt:lpstr>
      <vt:lpstr>Kommende aktiviteter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af projektet om emissionsbaseret kvælstof- og arealregulering</dc:title>
  <dc:creator>Søren Kolind Hvid</dc:creator>
  <cp:lastModifiedBy>Pia Sørensen</cp:lastModifiedBy>
  <cp:revision>60</cp:revision>
  <cp:lastPrinted>2014-12-09T10:53:47Z</cp:lastPrinted>
  <dcterms:created xsi:type="dcterms:W3CDTF">2015-01-22T13:59:40Z</dcterms:created>
  <dcterms:modified xsi:type="dcterms:W3CDTF">2015-11-10T13:55:58Z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0x010100C568DB52D9D0A14D9B2FDCC96666E9F2007948130EC3DB064584E219954237AF3900242457EFB8B24247815D688C526CD44D00C26A9DBCB02B5C4DA1F017B836C045C00060750ADE2E6249BABB5C6118FC133DE800B6E1A9893ABA4670B08C14B9C53A30D30016A1B8B879019B40A89B0294CD42210C</vt:lpwstr>
  </property>
  <property fmtid="{D5CDD505-2E9C-101B-9397-08002B2CF9AE}" pid="3" name="_dlc_DocIdItemGuid">
    <vt:lpwstr>962591e0-b6b0-497f-befb-b2b3c6bf8d5a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Order">
    <vt:r8>500</vt:r8>
  </property>
  <property fmtid="{D5CDD505-2E9C-101B-9397-08002B2CF9AE}" pid="7" name="xd_ProgID">
    <vt:lpwstr/>
  </property>
  <property fmtid="{D5CDD505-2E9C-101B-9397-08002B2CF9AE}" pid="8" name="_Source">
    <vt:lpwstr/>
  </property>
  <property fmtid="{D5CDD505-2E9C-101B-9397-08002B2CF9AE}" pid="9" name="Kilde2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  <property fmtid="{D5CDD505-2E9C-101B-9397-08002B2CF9AE}" pid="13" name="SchultzId">
    <vt:lpwstr/>
  </property>
  <property fmtid="{D5CDD505-2E9C-101B-9397-08002B2CF9AE}" pid="15" name="P0">
    <vt:bool>false</vt:bool>
  </property>
  <property fmtid="{D5CDD505-2E9C-101B-9397-08002B2CF9AE}" pid="16" name="Placering">
    <vt:lpwstr/>
  </property>
  <property fmtid="{D5CDD505-2E9C-101B-9397-08002B2CF9AE}" pid="17" name="Callname">
    <vt:lpwstr/>
  </property>
  <property fmtid="{D5CDD505-2E9C-101B-9397-08002B2CF9AE}" pid="19" name="Arrangoer">
    <vt:lpwstr/>
  </property>
  <property fmtid="{D5CDD505-2E9C-101B-9397-08002B2CF9AE}" pid="20" name="Titel2">
    <vt:lpwstr/>
  </property>
  <property fmtid="{D5CDD505-2E9C-101B-9397-08002B2CF9AE}" pid="21" name="Omraade">
    <vt:lpwstr/>
  </property>
  <property fmtid="{D5CDD505-2E9C-101B-9397-08002B2CF9AE}" pid="22" name="Hovedomraade">
    <vt:lpwstr/>
  </property>
  <property fmtid="{D5CDD505-2E9C-101B-9397-08002B2CF9AE}" pid="23" name="Shortname">
    <vt:lpwstr/>
  </property>
  <property fmtid="{D5CDD505-2E9C-101B-9397-08002B2CF9AE}" pid="24" name="display_urn">
    <vt:lpwstr>Søren Kolind Hvid (LCSKH)</vt:lpwstr>
  </property>
  <property fmtid="{D5CDD505-2E9C-101B-9397-08002B2CF9AE}" pid="25" name="URL">
    <vt:lpwstr/>
  </property>
  <property fmtid="{D5CDD505-2E9C-101B-9397-08002B2CF9AE}" pid="26" name="Maalrettet">
    <vt:lpwstr/>
  </property>
  <property fmtid="{D5CDD505-2E9C-101B-9397-08002B2CF9AE}" pid="27" name="xd_Signature">
    <vt:bool>false</vt:bool>
  </property>
  <property fmtid="{D5CDD505-2E9C-101B-9397-08002B2CF9AE}" pid="28" name="Type">
    <vt:lpwstr/>
  </property>
  <property fmtid="{D5CDD505-2E9C-101B-9397-08002B2CF9AE}" pid="30" name="Tilmelding">
    <vt:lpwstr/>
  </property>
  <property fmtid="{D5CDD505-2E9C-101B-9397-08002B2CF9AE}" pid="31" name="SummaryLinks2">
    <vt:lpwstr/>
  </property>
  <property fmtid="{D5CDD505-2E9C-101B-9397-08002B2CF9AE}" pid="32" name="Aar">
    <vt:lpwstr/>
  </property>
  <property fmtid="{D5CDD505-2E9C-101B-9397-08002B2CF9AE}" pid="33" name="Menupunkter">
    <vt:lpwstr/>
  </property>
  <property fmtid="{D5CDD505-2E9C-101B-9397-08002B2CF9AE}" pid="34" name="Sted">
    <vt:lpwstr/>
  </property>
</Properties>
</file>